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8" r:id="rId3"/>
    <p:sldId id="280" r:id="rId4"/>
    <p:sldId id="258" r:id="rId5"/>
    <p:sldId id="260" r:id="rId6"/>
    <p:sldId id="273" r:id="rId7"/>
    <p:sldId id="259" r:id="rId8"/>
    <p:sldId id="265" r:id="rId9"/>
    <p:sldId id="290" r:id="rId10"/>
    <p:sldId id="275" r:id="rId11"/>
    <p:sldId id="276" r:id="rId12"/>
    <p:sldId id="319" r:id="rId13"/>
    <p:sldId id="291" r:id="rId14"/>
    <p:sldId id="267" r:id="rId15"/>
    <p:sldId id="315" r:id="rId16"/>
    <p:sldId id="303" r:id="rId17"/>
    <p:sldId id="304" r:id="rId18"/>
    <p:sldId id="264" r:id="rId19"/>
    <p:sldId id="320" r:id="rId20"/>
    <p:sldId id="316" r:id="rId21"/>
    <p:sldId id="295" r:id="rId22"/>
    <p:sldId id="263" r:id="rId23"/>
    <p:sldId id="272" r:id="rId24"/>
    <p:sldId id="294" r:id="rId25"/>
    <p:sldId id="298" r:id="rId26"/>
    <p:sldId id="270" r:id="rId27"/>
    <p:sldId id="296" r:id="rId28"/>
    <p:sldId id="299" r:id="rId29"/>
    <p:sldId id="300" r:id="rId30"/>
    <p:sldId id="266" r:id="rId31"/>
    <p:sldId id="301" r:id="rId32"/>
    <p:sldId id="278" r:id="rId33"/>
    <p:sldId id="284" r:id="rId34"/>
    <p:sldId id="285" r:id="rId35"/>
    <p:sldId id="305" r:id="rId36"/>
    <p:sldId id="286" r:id="rId37"/>
    <p:sldId id="289" r:id="rId38"/>
    <p:sldId id="292" r:id="rId39"/>
    <p:sldId id="288" r:id="rId40"/>
    <p:sldId id="287" r:id="rId41"/>
    <p:sldId id="306" r:id="rId42"/>
    <p:sldId id="307" r:id="rId43"/>
    <p:sldId id="293" r:id="rId44"/>
    <p:sldId id="283" r:id="rId45"/>
    <p:sldId id="308" r:id="rId46"/>
    <p:sldId id="309" r:id="rId47"/>
    <p:sldId id="310" r:id="rId48"/>
    <p:sldId id="311" r:id="rId49"/>
    <p:sldId id="312" r:id="rId50"/>
    <p:sldId id="313" r:id="rId51"/>
    <p:sldId id="314" r:id="rId52"/>
    <p:sldId id="317" r:id="rId53"/>
    <p:sldId id="318" r:id="rId54"/>
    <p:sldId id="321" r:id="rId55"/>
    <p:sldId id="322" r:id="rId56"/>
    <p:sldId id="323" r:id="rId57"/>
    <p:sldId id="324" r:id="rId58"/>
    <p:sldId id="325" r:id="rId59"/>
    <p:sldId id="326" r:id="rId60"/>
    <p:sldId id="327" r:id="rId61"/>
    <p:sldId id="328" r:id="rId62"/>
    <p:sldId id="329" r:id="rId63"/>
    <p:sldId id="330" r:id="rId64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6"/>
    <p:restoredTop sz="94719"/>
  </p:normalViewPr>
  <p:slideViewPr>
    <p:cSldViewPr snapToGrid="0">
      <p:cViewPr varScale="1">
        <p:scale>
          <a:sx n="152" d="100"/>
          <a:sy n="152" d="100"/>
        </p:scale>
        <p:origin x="3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6EA73D-D4E6-451B-9748-73BF43C233B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2C75EC2-5A52-46F7-B05B-E41DF0E6DE97}">
      <dgm:prSet/>
      <dgm:spPr/>
      <dgm:t>
        <a:bodyPr/>
        <a:lstStyle/>
        <a:p>
          <a:r>
            <a:rPr lang="en-US" b="0" i="0" dirty="0"/>
            <a:t>Uma </a:t>
          </a:r>
          <a:r>
            <a:rPr lang="en-US" b="0" i="0" dirty="0" err="1"/>
            <a:t>empresa</a:t>
          </a:r>
          <a:r>
            <a:rPr lang="en-US" b="0" i="0" dirty="0"/>
            <a:t> </a:t>
          </a:r>
          <a:r>
            <a:rPr lang="en-US" b="0" i="0" dirty="0" err="1"/>
            <a:t>está</a:t>
          </a:r>
          <a:r>
            <a:rPr lang="en-US" b="0" i="0" dirty="0"/>
            <a:t> </a:t>
          </a:r>
          <a:r>
            <a:rPr lang="en-US" b="0" i="0" dirty="0" err="1"/>
            <a:t>desenvolvendo</a:t>
          </a:r>
          <a:r>
            <a:rPr lang="en-US" b="0" i="0" dirty="0"/>
            <a:t> </a:t>
          </a:r>
          <a:r>
            <a:rPr lang="en-US" b="0" i="0" dirty="0" err="1"/>
            <a:t>uma</a:t>
          </a:r>
          <a:r>
            <a:rPr lang="en-US" b="0" i="0" dirty="0"/>
            <a:t> nova </a:t>
          </a:r>
          <a:r>
            <a:rPr lang="en-US" b="0" i="0" dirty="0" err="1"/>
            <a:t>aplicação</a:t>
          </a:r>
          <a:r>
            <a:rPr lang="en-US" b="0" i="0" dirty="0"/>
            <a:t> que </a:t>
          </a:r>
          <a:r>
            <a:rPr lang="en-US" b="0" i="0" dirty="0" err="1"/>
            <a:t>requer</a:t>
          </a:r>
          <a:r>
            <a:rPr lang="en-US" b="0" i="0" dirty="0"/>
            <a:t> o </a:t>
          </a:r>
          <a:r>
            <a:rPr lang="en-US" b="0" i="0" dirty="0" err="1"/>
            <a:t>armazenamento</a:t>
          </a:r>
          <a:r>
            <a:rPr lang="en-US" b="0" i="0" dirty="0"/>
            <a:t> </a:t>
          </a:r>
          <a:r>
            <a:rPr lang="en-US" b="0" i="0" dirty="0" err="1"/>
            <a:t>seguro</a:t>
          </a:r>
          <a:r>
            <a:rPr lang="en-US" b="0" i="0" dirty="0"/>
            <a:t> de </a:t>
          </a:r>
          <a:r>
            <a:rPr lang="en-US" b="0" i="0" dirty="0" err="1"/>
            <a:t>segredos</a:t>
          </a:r>
          <a:r>
            <a:rPr lang="en-US" b="0" i="0" dirty="0"/>
            <a:t>, </a:t>
          </a:r>
          <a:r>
            <a:rPr lang="en-US" b="0" i="0" dirty="0" err="1"/>
            <a:t>como</a:t>
          </a:r>
          <a:r>
            <a:rPr lang="en-US" b="0" i="0" dirty="0"/>
            <a:t> </a:t>
          </a:r>
          <a:r>
            <a:rPr lang="en-US" b="0" i="0" dirty="0" err="1"/>
            <a:t>credenciais</a:t>
          </a:r>
          <a:r>
            <a:rPr lang="en-US" b="0" i="0" dirty="0"/>
            <a:t> de banco de dados, </a:t>
          </a:r>
          <a:r>
            <a:rPr lang="en-US" b="0" i="0" dirty="0" err="1"/>
            <a:t>chaves</a:t>
          </a:r>
          <a:r>
            <a:rPr lang="en-US" b="0" i="0" dirty="0"/>
            <a:t> de API e outros dados </a:t>
          </a:r>
          <a:r>
            <a:rPr lang="en-US" b="0" i="0" dirty="0" err="1"/>
            <a:t>sensíveis</a:t>
          </a:r>
          <a:r>
            <a:rPr lang="en-US" b="0" i="0" dirty="0"/>
            <a:t>. A </a:t>
          </a:r>
          <a:r>
            <a:rPr lang="en-US" b="0" i="0" dirty="0" err="1"/>
            <a:t>solução</a:t>
          </a:r>
          <a:r>
            <a:rPr lang="en-US" b="0" i="0" dirty="0"/>
            <a:t> </a:t>
          </a:r>
          <a:r>
            <a:rPr lang="en-US" b="0" i="0" dirty="0" err="1"/>
            <a:t>deve</a:t>
          </a:r>
          <a:r>
            <a:rPr lang="en-US" b="0" i="0" dirty="0"/>
            <a:t> </a:t>
          </a:r>
          <a:r>
            <a:rPr lang="en-US" b="0" i="0" dirty="0" err="1"/>
            <a:t>permitir</a:t>
          </a:r>
          <a:r>
            <a:rPr lang="en-US" b="0" i="0" dirty="0"/>
            <a:t> a </a:t>
          </a:r>
          <a:r>
            <a:rPr lang="en-US" b="0" i="0" dirty="0" err="1"/>
            <a:t>rotação</a:t>
          </a:r>
          <a:r>
            <a:rPr lang="en-US" b="0" i="0" dirty="0"/>
            <a:t> </a:t>
          </a:r>
          <a:r>
            <a:rPr lang="en-US" b="0" i="0" dirty="0" err="1"/>
            <a:t>automática</a:t>
          </a:r>
          <a:r>
            <a:rPr lang="en-US" b="0" i="0" dirty="0"/>
            <a:t> de </a:t>
          </a:r>
          <a:r>
            <a:rPr lang="en-US" b="0" i="0" dirty="0" err="1"/>
            <a:t>segredos</a:t>
          </a:r>
          <a:r>
            <a:rPr lang="en-US" b="0" i="0" dirty="0"/>
            <a:t> e a </a:t>
          </a:r>
          <a:r>
            <a:rPr lang="en-US" b="0" i="0" dirty="0" err="1"/>
            <a:t>fácil</a:t>
          </a:r>
          <a:r>
            <a:rPr lang="en-US" b="0" i="0" dirty="0"/>
            <a:t> </a:t>
          </a:r>
          <a:r>
            <a:rPr lang="en-US" b="0" i="0" dirty="0" err="1"/>
            <a:t>integração</a:t>
          </a:r>
          <a:r>
            <a:rPr lang="en-US" b="0" i="0" dirty="0"/>
            <a:t> com </a:t>
          </a:r>
          <a:r>
            <a:rPr lang="en-US" b="0" i="0" dirty="0" err="1"/>
            <a:t>outras</a:t>
          </a:r>
          <a:r>
            <a:rPr lang="en-US" b="0" i="0" dirty="0"/>
            <a:t> ferramentas da AWS.</a:t>
          </a:r>
          <a:endParaRPr lang="en-US" dirty="0"/>
        </a:p>
      </dgm:t>
    </dgm:pt>
    <dgm:pt modelId="{08C22DA2-0E92-4027-A676-E51174CAFFCE}" type="parTrans" cxnId="{6024BF7B-08DC-4DC0-84E6-E47E788296C7}">
      <dgm:prSet/>
      <dgm:spPr/>
      <dgm:t>
        <a:bodyPr/>
        <a:lstStyle/>
        <a:p>
          <a:endParaRPr lang="en-US"/>
        </a:p>
      </dgm:t>
    </dgm:pt>
    <dgm:pt modelId="{8DC767CE-FF1D-4693-A56F-BD3A22923DE4}" type="sibTrans" cxnId="{6024BF7B-08DC-4DC0-84E6-E47E788296C7}">
      <dgm:prSet/>
      <dgm:spPr/>
      <dgm:t>
        <a:bodyPr/>
        <a:lstStyle/>
        <a:p>
          <a:endParaRPr lang="en-US"/>
        </a:p>
      </dgm:t>
    </dgm:pt>
    <dgm:pt modelId="{984B01DD-FE3C-4017-A150-9BABBDAE7353}">
      <dgm:prSet/>
      <dgm:spPr/>
      <dgm:t>
        <a:bodyPr/>
        <a:lstStyle/>
        <a:p>
          <a:r>
            <a:rPr lang="en-US" b="0" i="0" dirty="0"/>
            <a:t>Qual </a:t>
          </a:r>
          <a:r>
            <a:rPr lang="en-US" b="0" i="0" dirty="0" err="1"/>
            <a:t>serviço</a:t>
          </a:r>
          <a:r>
            <a:rPr lang="en-US" b="0" i="0" dirty="0"/>
            <a:t> da AWS você </a:t>
          </a:r>
          <a:r>
            <a:rPr lang="en-US" b="0" i="0" dirty="0" err="1"/>
            <a:t>deve</a:t>
          </a:r>
          <a:r>
            <a:rPr lang="en-US" b="0" i="0" dirty="0"/>
            <a:t> </a:t>
          </a:r>
          <a:r>
            <a:rPr lang="en-US" b="0" i="0" dirty="0" err="1"/>
            <a:t>utilizar</a:t>
          </a:r>
          <a:r>
            <a:rPr lang="en-US" b="0" i="0" dirty="0"/>
            <a:t> para </a:t>
          </a:r>
          <a:r>
            <a:rPr lang="en-US" b="0" i="0" dirty="0" err="1"/>
            <a:t>gerenciar</a:t>
          </a:r>
          <a:r>
            <a:rPr lang="en-US" b="0" i="0" dirty="0"/>
            <a:t> esses </a:t>
          </a:r>
          <a:r>
            <a:rPr lang="en-US" b="0" i="0" dirty="0" err="1"/>
            <a:t>segredos</a:t>
          </a:r>
          <a:r>
            <a:rPr lang="en-US" b="0" i="0" dirty="0"/>
            <a:t> de forma </a:t>
          </a:r>
          <a:r>
            <a:rPr lang="en-US" b="0" i="0" dirty="0" err="1"/>
            <a:t>segura</a:t>
          </a:r>
          <a:r>
            <a:rPr lang="en-US" b="0" i="0" dirty="0"/>
            <a:t> e </a:t>
          </a:r>
          <a:r>
            <a:rPr lang="en-US" b="0" i="0" dirty="0" err="1"/>
            <a:t>eficiente</a:t>
          </a:r>
          <a:r>
            <a:rPr lang="en-US" b="0" i="0" dirty="0"/>
            <a:t>?</a:t>
          </a:r>
          <a:endParaRPr lang="en-US" dirty="0"/>
        </a:p>
      </dgm:t>
    </dgm:pt>
    <dgm:pt modelId="{B5335360-B6E9-43BC-BBDF-4030E84A24B5}" type="parTrans" cxnId="{07B21A3F-DCFC-4EE7-BC28-27504D394947}">
      <dgm:prSet/>
      <dgm:spPr/>
      <dgm:t>
        <a:bodyPr/>
        <a:lstStyle/>
        <a:p>
          <a:endParaRPr lang="en-US"/>
        </a:p>
      </dgm:t>
    </dgm:pt>
    <dgm:pt modelId="{B904CB63-5F28-4820-867C-9D6380D86D70}" type="sibTrans" cxnId="{07B21A3F-DCFC-4EE7-BC28-27504D394947}">
      <dgm:prSet/>
      <dgm:spPr/>
      <dgm:t>
        <a:bodyPr/>
        <a:lstStyle/>
        <a:p>
          <a:endParaRPr lang="en-US"/>
        </a:p>
      </dgm:t>
    </dgm:pt>
    <dgm:pt modelId="{AB2CA6D1-18EB-824F-B0F6-6E46AF25C896}" type="pres">
      <dgm:prSet presAssocID="{146EA73D-D4E6-451B-9748-73BF43C233B9}" presName="linear" presStyleCnt="0">
        <dgm:presLayoutVars>
          <dgm:animLvl val="lvl"/>
          <dgm:resizeHandles val="exact"/>
        </dgm:presLayoutVars>
      </dgm:prSet>
      <dgm:spPr/>
    </dgm:pt>
    <dgm:pt modelId="{8C6B9589-EA78-7E41-97EE-6A9EC7AA3ABC}" type="pres">
      <dgm:prSet presAssocID="{42C75EC2-5A52-46F7-B05B-E41DF0E6DE97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536B71B-0B4E-F944-9010-064FCCD789F3}" type="pres">
      <dgm:prSet presAssocID="{8DC767CE-FF1D-4693-A56F-BD3A22923DE4}" presName="spacer" presStyleCnt="0"/>
      <dgm:spPr/>
    </dgm:pt>
    <dgm:pt modelId="{8F931F3C-DB56-5248-B5B7-CFA784D61A8E}" type="pres">
      <dgm:prSet presAssocID="{984B01DD-FE3C-4017-A150-9BABBDAE7353}" presName="parentText" presStyleLbl="node1" presStyleIdx="1" presStyleCnt="2" custLinFactNeighborY="-6496">
        <dgm:presLayoutVars>
          <dgm:chMax val="0"/>
          <dgm:bulletEnabled val="1"/>
        </dgm:presLayoutVars>
      </dgm:prSet>
      <dgm:spPr/>
    </dgm:pt>
  </dgm:ptLst>
  <dgm:cxnLst>
    <dgm:cxn modelId="{B6697F03-5644-2F45-9051-515B5A243E9C}" type="presOf" srcId="{984B01DD-FE3C-4017-A150-9BABBDAE7353}" destId="{8F931F3C-DB56-5248-B5B7-CFA784D61A8E}" srcOrd="0" destOrd="0" presId="urn:microsoft.com/office/officeart/2005/8/layout/vList2"/>
    <dgm:cxn modelId="{07B21A3F-DCFC-4EE7-BC28-27504D394947}" srcId="{146EA73D-D4E6-451B-9748-73BF43C233B9}" destId="{984B01DD-FE3C-4017-A150-9BABBDAE7353}" srcOrd="1" destOrd="0" parTransId="{B5335360-B6E9-43BC-BBDF-4030E84A24B5}" sibTransId="{B904CB63-5F28-4820-867C-9D6380D86D70}"/>
    <dgm:cxn modelId="{A726C277-0069-CF43-A88E-FF6707F62625}" type="presOf" srcId="{146EA73D-D4E6-451B-9748-73BF43C233B9}" destId="{AB2CA6D1-18EB-824F-B0F6-6E46AF25C896}" srcOrd="0" destOrd="0" presId="urn:microsoft.com/office/officeart/2005/8/layout/vList2"/>
    <dgm:cxn modelId="{6024BF7B-08DC-4DC0-84E6-E47E788296C7}" srcId="{146EA73D-D4E6-451B-9748-73BF43C233B9}" destId="{42C75EC2-5A52-46F7-B05B-E41DF0E6DE97}" srcOrd="0" destOrd="0" parTransId="{08C22DA2-0E92-4027-A676-E51174CAFFCE}" sibTransId="{8DC767CE-FF1D-4693-A56F-BD3A22923DE4}"/>
    <dgm:cxn modelId="{D87EE2BF-CBBF-AC4F-887E-8C3C1305E363}" type="presOf" srcId="{42C75EC2-5A52-46F7-B05B-E41DF0E6DE97}" destId="{8C6B9589-EA78-7E41-97EE-6A9EC7AA3ABC}" srcOrd="0" destOrd="0" presId="urn:microsoft.com/office/officeart/2005/8/layout/vList2"/>
    <dgm:cxn modelId="{AE2F7B49-F476-6C4A-AF5B-AD157948D4BC}" type="presParOf" srcId="{AB2CA6D1-18EB-824F-B0F6-6E46AF25C896}" destId="{8C6B9589-EA78-7E41-97EE-6A9EC7AA3ABC}" srcOrd="0" destOrd="0" presId="urn:microsoft.com/office/officeart/2005/8/layout/vList2"/>
    <dgm:cxn modelId="{09CC2556-E345-B34C-8F0A-F51B22C689A9}" type="presParOf" srcId="{AB2CA6D1-18EB-824F-B0F6-6E46AF25C896}" destId="{6536B71B-0B4E-F944-9010-064FCCD789F3}" srcOrd="1" destOrd="0" presId="urn:microsoft.com/office/officeart/2005/8/layout/vList2"/>
    <dgm:cxn modelId="{7AC7FAA9-701A-8D4F-A300-5C35F4439E1F}" type="presParOf" srcId="{AB2CA6D1-18EB-824F-B0F6-6E46AF25C896}" destId="{8F931F3C-DB56-5248-B5B7-CFA784D61A8E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6B9589-EA78-7E41-97EE-6A9EC7AA3ABC}">
      <dsp:nvSpPr>
        <dsp:cNvPr id="0" name=""/>
        <dsp:cNvSpPr/>
      </dsp:nvSpPr>
      <dsp:spPr>
        <a:xfrm>
          <a:off x="0" y="197159"/>
          <a:ext cx="11164711" cy="5171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Uma </a:t>
          </a:r>
          <a:r>
            <a:rPr lang="en-US" sz="1300" b="0" i="0" kern="1200" dirty="0" err="1"/>
            <a:t>empresa</a:t>
          </a:r>
          <a:r>
            <a:rPr lang="en-US" sz="1300" b="0" i="0" kern="1200" dirty="0"/>
            <a:t> </a:t>
          </a:r>
          <a:r>
            <a:rPr lang="en-US" sz="1300" b="0" i="0" kern="1200" dirty="0" err="1"/>
            <a:t>está</a:t>
          </a:r>
          <a:r>
            <a:rPr lang="en-US" sz="1300" b="0" i="0" kern="1200" dirty="0"/>
            <a:t> </a:t>
          </a:r>
          <a:r>
            <a:rPr lang="en-US" sz="1300" b="0" i="0" kern="1200" dirty="0" err="1"/>
            <a:t>desenvolvendo</a:t>
          </a:r>
          <a:r>
            <a:rPr lang="en-US" sz="1300" b="0" i="0" kern="1200" dirty="0"/>
            <a:t> </a:t>
          </a:r>
          <a:r>
            <a:rPr lang="en-US" sz="1300" b="0" i="0" kern="1200" dirty="0" err="1"/>
            <a:t>uma</a:t>
          </a:r>
          <a:r>
            <a:rPr lang="en-US" sz="1300" b="0" i="0" kern="1200" dirty="0"/>
            <a:t> nova </a:t>
          </a:r>
          <a:r>
            <a:rPr lang="en-US" sz="1300" b="0" i="0" kern="1200" dirty="0" err="1"/>
            <a:t>aplicação</a:t>
          </a:r>
          <a:r>
            <a:rPr lang="en-US" sz="1300" b="0" i="0" kern="1200" dirty="0"/>
            <a:t> que </a:t>
          </a:r>
          <a:r>
            <a:rPr lang="en-US" sz="1300" b="0" i="0" kern="1200" dirty="0" err="1"/>
            <a:t>requer</a:t>
          </a:r>
          <a:r>
            <a:rPr lang="en-US" sz="1300" b="0" i="0" kern="1200" dirty="0"/>
            <a:t> o </a:t>
          </a:r>
          <a:r>
            <a:rPr lang="en-US" sz="1300" b="0" i="0" kern="1200" dirty="0" err="1"/>
            <a:t>armazenamento</a:t>
          </a:r>
          <a:r>
            <a:rPr lang="en-US" sz="1300" b="0" i="0" kern="1200" dirty="0"/>
            <a:t> </a:t>
          </a:r>
          <a:r>
            <a:rPr lang="en-US" sz="1300" b="0" i="0" kern="1200" dirty="0" err="1"/>
            <a:t>seguro</a:t>
          </a:r>
          <a:r>
            <a:rPr lang="en-US" sz="1300" b="0" i="0" kern="1200" dirty="0"/>
            <a:t> de </a:t>
          </a:r>
          <a:r>
            <a:rPr lang="en-US" sz="1300" b="0" i="0" kern="1200" dirty="0" err="1"/>
            <a:t>segredos</a:t>
          </a:r>
          <a:r>
            <a:rPr lang="en-US" sz="1300" b="0" i="0" kern="1200" dirty="0"/>
            <a:t>, </a:t>
          </a:r>
          <a:r>
            <a:rPr lang="en-US" sz="1300" b="0" i="0" kern="1200" dirty="0" err="1"/>
            <a:t>como</a:t>
          </a:r>
          <a:r>
            <a:rPr lang="en-US" sz="1300" b="0" i="0" kern="1200" dirty="0"/>
            <a:t> </a:t>
          </a:r>
          <a:r>
            <a:rPr lang="en-US" sz="1300" b="0" i="0" kern="1200" dirty="0" err="1"/>
            <a:t>credenciais</a:t>
          </a:r>
          <a:r>
            <a:rPr lang="en-US" sz="1300" b="0" i="0" kern="1200" dirty="0"/>
            <a:t> de banco de dados, </a:t>
          </a:r>
          <a:r>
            <a:rPr lang="en-US" sz="1300" b="0" i="0" kern="1200" dirty="0" err="1"/>
            <a:t>chaves</a:t>
          </a:r>
          <a:r>
            <a:rPr lang="en-US" sz="1300" b="0" i="0" kern="1200" dirty="0"/>
            <a:t> de API e outros dados </a:t>
          </a:r>
          <a:r>
            <a:rPr lang="en-US" sz="1300" b="0" i="0" kern="1200" dirty="0" err="1"/>
            <a:t>sensíveis</a:t>
          </a:r>
          <a:r>
            <a:rPr lang="en-US" sz="1300" b="0" i="0" kern="1200" dirty="0"/>
            <a:t>. A </a:t>
          </a:r>
          <a:r>
            <a:rPr lang="en-US" sz="1300" b="0" i="0" kern="1200" dirty="0" err="1"/>
            <a:t>solução</a:t>
          </a:r>
          <a:r>
            <a:rPr lang="en-US" sz="1300" b="0" i="0" kern="1200" dirty="0"/>
            <a:t> </a:t>
          </a:r>
          <a:r>
            <a:rPr lang="en-US" sz="1300" b="0" i="0" kern="1200" dirty="0" err="1"/>
            <a:t>deve</a:t>
          </a:r>
          <a:r>
            <a:rPr lang="en-US" sz="1300" b="0" i="0" kern="1200" dirty="0"/>
            <a:t> </a:t>
          </a:r>
          <a:r>
            <a:rPr lang="en-US" sz="1300" b="0" i="0" kern="1200" dirty="0" err="1"/>
            <a:t>permitir</a:t>
          </a:r>
          <a:r>
            <a:rPr lang="en-US" sz="1300" b="0" i="0" kern="1200" dirty="0"/>
            <a:t> a </a:t>
          </a:r>
          <a:r>
            <a:rPr lang="en-US" sz="1300" b="0" i="0" kern="1200" dirty="0" err="1"/>
            <a:t>rotação</a:t>
          </a:r>
          <a:r>
            <a:rPr lang="en-US" sz="1300" b="0" i="0" kern="1200" dirty="0"/>
            <a:t> </a:t>
          </a:r>
          <a:r>
            <a:rPr lang="en-US" sz="1300" b="0" i="0" kern="1200" dirty="0" err="1"/>
            <a:t>automática</a:t>
          </a:r>
          <a:r>
            <a:rPr lang="en-US" sz="1300" b="0" i="0" kern="1200" dirty="0"/>
            <a:t> de </a:t>
          </a:r>
          <a:r>
            <a:rPr lang="en-US" sz="1300" b="0" i="0" kern="1200" dirty="0" err="1"/>
            <a:t>segredos</a:t>
          </a:r>
          <a:r>
            <a:rPr lang="en-US" sz="1300" b="0" i="0" kern="1200" dirty="0"/>
            <a:t> e a </a:t>
          </a:r>
          <a:r>
            <a:rPr lang="en-US" sz="1300" b="0" i="0" kern="1200" dirty="0" err="1"/>
            <a:t>fácil</a:t>
          </a:r>
          <a:r>
            <a:rPr lang="en-US" sz="1300" b="0" i="0" kern="1200" dirty="0"/>
            <a:t> </a:t>
          </a:r>
          <a:r>
            <a:rPr lang="en-US" sz="1300" b="0" i="0" kern="1200" dirty="0" err="1"/>
            <a:t>integração</a:t>
          </a:r>
          <a:r>
            <a:rPr lang="en-US" sz="1300" b="0" i="0" kern="1200" dirty="0"/>
            <a:t> com </a:t>
          </a:r>
          <a:r>
            <a:rPr lang="en-US" sz="1300" b="0" i="0" kern="1200" dirty="0" err="1"/>
            <a:t>outras</a:t>
          </a:r>
          <a:r>
            <a:rPr lang="en-US" sz="1300" b="0" i="0" kern="1200" dirty="0"/>
            <a:t> ferramentas da AWS.</a:t>
          </a:r>
          <a:endParaRPr lang="en-US" sz="1300" kern="1200" dirty="0"/>
        </a:p>
      </dsp:txBody>
      <dsp:txXfrm>
        <a:off x="25245" y="222404"/>
        <a:ext cx="11114221" cy="466650"/>
      </dsp:txXfrm>
    </dsp:sp>
    <dsp:sp modelId="{8F931F3C-DB56-5248-B5B7-CFA784D61A8E}">
      <dsp:nvSpPr>
        <dsp:cNvPr id="0" name=""/>
        <dsp:cNvSpPr/>
      </dsp:nvSpPr>
      <dsp:spPr>
        <a:xfrm>
          <a:off x="0" y="749307"/>
          <a:ext cx="11164711" cy="5171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 dirty="0"/>
            <a:t>Qual </a:t>
          </a:r>
          <a:r>
            <a:rPr lang="en-US" sz="1300" b="0" i="0" kern="1200" dirty="0" err="1"/>
            <a:t>serviço</a:t>
          </a:r>
          <a:r>
            <a:rPr lang="en-US" sz="1300" b="0" i="0" kern="1200" dirty="0"/>
            <a:t> da AWS você </a:t>
          </a:r>
          <a:r>
            <a:rPr lang="en-US" sz="1300" b="0" i="0" kern="1200" dirty="0" err="1"/>
            <a:t>deve</a:t>
          </a:r>
          <a:r>
            <a:rPr lang="en-US" sz="1300" b="0" i="0" kern="1200" dirty="0"/>
            <a:t> </a:t>
          </a:r>
          <a:r>
            <a:rPr lang="en-US" sz="1300" b="0" i="0" kern="1200" dirty="0" err="1"/>
            <a:t>utilizar</a:t>
          </a:r>
          <a:r>
            <a:rPr lang="en-US" sz="1300" b="0" i="0" kern="1200" dirty="0"/>
            <a:t> para </a:t>
          </a:r>
          <a:r>
            <a:rPr lang="en-US" sz="1300" b="0" i="0" kern="1200" dirty="0" err="1"/>
            <a:t>gerenciar</a:t>
          </a:r>
          <a:r>
            <a:rPr lang="en-US" sz="1300" b="0" i="0" kern="1200" dirty="0"/>
            <a:t> esses </a:t>
          </a:r>
          <a:r>
            <a:rPr lang="en-US" sz="1300" b="0" i="0" kern="1200" dirty="0" err="1"/>
            <a:t>segredos</a:t>
          </a:r>
          <a:r>
            <a:rPr lang="en-US" sz="1300" b="0" i="0" kern="1200" dirty="0"/>
            <a:t> de forma </a:t>
          </a:r>
          <a:r>
            <a:rPr lang="en-US" sz="1300" b="0" i="0" kern="1200" dirty="0" err="1"/>
            <a:t>segura</a:t>
          </a:r>
          <a:r>
            <a:rPr lang="en-US" sz="1300" b="0" i="0" kern="1200" dirty="0"/>
            <a:t> e </a:t>
          </a:r>
          <a:r>
            <a:rPr lang="en-US" sz="1300" b="0" i="0" kern="1200" dirty="0" err="1"/>
            <a:t>eficiente</a:t>
          </a:r>
          <a:r>
            <a:rPr lang="en-US" sz="1300" b="0" i="0" kern="1200" dirty="0"/>
            <a:t>?</a:t>
          </a:r>
          <a:endParaRPr lang="en-US" sz="1300" kern="1200" dirty="0"/>
        </a:p>
      </dsp:txBody>
      <dsp:txXfrm>
        <a:off x="25245" y="774552"/>
        <a:ext cx="11114221" cy="46665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DE8D9-5B29-7074-DF69-1B0E53A949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B45A5F-59AE-CFFA-ADEB-6F2BDA4185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098193-B2BB-29AA-05DA-49513A032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67C1CF-85FB-A642-A6D9-1F048FA6E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78210-AC3F-BCED-B8F7-25F5AAAAD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785676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0D779-3F05-9921-5426-7393B0619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76EC4E-1295-8495-D836-4704F4CFA7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029BF-4327-E013-C102-007E527DD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E54D24-5DC5-26D5-769B-511AD3C19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F15902-B429-EDEA-8C68-82C1E0351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742432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033E57-4AE4-10C8-7B1C-F0AA3F579A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CD6F89-3448-C8FE-F2D6-2A83D158F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51FDC-D75C-8D69-5BA6-C929D777B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1B85E8-F7DD-E8A3-AB3D-2A4CA1ED1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8315A-CA91-9F70-048B-98B40A474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666668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8C077-6FE0-DAC9-B332-9B967EBAB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1580D9-67FD-8B49-BF26-24B4DFA7D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B43D2-51B9-F4BD-5102-0B279ECA0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9143FF-E377-21C9-986D-D80298E62A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1738B-4586-37B1-F4A9-A0845394A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130899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B9D83-1A17-71F8-EC0E-4102ABC05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8EA7D2-291D-34C1-BB71-6E30D291E8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0AECE-17B0-2FD4-5436-EEF6F8F57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C6175-6F9A-4E87-F90C-BA096105B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39A265-D456-1067-74BC-4B4864938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317932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B5D79-3706-81EE-4996-E8F180437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7440A5-E08B-5A01-0245-0555020EF8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11CF75-BC7F-33F3-5993-86C8D0CB85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033FA9-540C-7CB2-0226-D556317EF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9DE28A-47EC-E79F-6FDE-667639013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18059-5509-F3B9-4A6F-25FAC6FA8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847751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0C017-17E7-281B-A458-99A54D119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839C5-4B72-8DEA-31DF-B4354144E7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A46DC4-4612-AA8F-13ED-DA9CCEE866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A8DBCB-4733-EBA1-BA3A-AB4FCCD653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53985E-4B3E-084C-361B-964C2E73BC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B590A9-131A-7B83-A506-7C5FFD10D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AECD8E-DB33-84FC-576A-401A0B888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04ACCE-BB75-A925-BAFA-0BED5D2C5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429241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0745E-5FAC-6DDB-4864-2A0921904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E57D06-D97E-B2A9-ACBC-4CDA02022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F546EF-ECB4-B41A-5B81-8B589D93F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A6D7F0-CB2E-3585-B177-D486112B3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0742445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2FED12-4F3A-CDB7-916F-27B235425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5322F9-0523-B831-E323-1B15FF059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DE9C3-0E1A-1A49-E11A-BA9ABC5A3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538688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476D7-3F7A-9E19-6FEE-6A8CAF06C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6F82E-8FD3-2E7A-AB90-F6D88BE6D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25E980-D7DE-D9A9-D0EB-BBBC56E4AE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C98ED0-6B7D-3AB0-F80A-A2A0EE6BC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023A8B-2702-EAF9-0B18-7B3A87A79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4D482B-CD3C-58FF-BD1D-A8E962C42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312576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3E0C1-51B4-D842-80BD-CEC32BC31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060533-370D-5B6E-E45B-0772C3F67D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94DEA-38F1-9CF8-1711-C0482CD4BF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CEB7E7-29D3-8AE7-0C8C-32F163E33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D23EA-4610-FB42-D72E-19B8A08A2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2EF9FC-45D1-78B8-25DF-1BF81606C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303799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8D37D3-7297-A815-8749-13CB7160C6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FF92FD-EB63-E8FC-B274-ABDEF4257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F1A2A-B604-49E6-FF2D-336C3A41A5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E3159F-E27B-7A45-B1E3-FCE6EC0D4616}" type="datetimeFigureOut">
              <a:rPr lang="en-BR" smtClean="0"/>
              <a:t>02/11/24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B3568D-F795-D069-43EF-8B0C292F3E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18E2C-685E-49A8-FB50-8AA8FC540C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DE7769-D83E-B948-9201-0D1141570DB5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331865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pixabay.com/pt/importante-ponto-de-exclama%C3%A7%C3%A3o-marca-98442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pt/importante-ponto-de-exclama%C3%A7%C3%A3o-marca-98442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pt/importante-ponto-de-exclama%C3%A7%C3%A3o-marca-98442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pt/importante-ponto-de-exclama%C3%A7%C3%A3o-marca-98442/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sv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E33B0-19EE-519D-4827-38614254E0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BR" dirty="0"/>
              <a:t>Semana 3</a:t>
            </a:r>
          </a:p>
        </p:txBody>
      </p:sp>
    </p:spTree>
    <p:extLst>
      <p:ext uri="{BB962C8B-B14F-4D97-AF65-F5344CB8AC3E}">
        <p14:creationId xmlns:p14="http://schemas.microsoft.com/office/powerpoint/2010/main" val="18300788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>
                <a:solidFill>
                  <a:srgbClr val="FFFFFF"/>
                </a:solidFill>
              </a:rPr>
              <a:t>Internet Gateways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58848-057B-D870-E51C-C6BE7E07E75C}"/>
              </a:ext>
            </a:extLst>
          </p:cNvPr>
          <p:cNvSpPr txBox="1"/>
          <p:nvPr/>
        </p:nvSpPr>
        <p:spPr>
          <a:xfrm>
            <a:off x="8571507" y="387224"/>
            <a:ext cx="3291839" cy="83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700">
                <a:solidFill>
                  <a:srgbClr val="FFFFFF"/>
                </a:solidFill>
              </a:rPr>
              <a:t>Permite que a VPC tenha um IP público e se conecte à Internet</a:t>
            </a:r>
          </a:p>
        </p:txBody>
      </p:sp>
      <p:pic>
        <p:nvPicPr>
          <p:cNvPr id="4" name="Picture 3" descr="A screenshot of a dictionary&#10;&#10;Description automatically generated">
            <a:extLst>
              <a:ext uri="{FF2B5EF4-FFF2-40B4-BE49-F238E27FC236}">
                <a16:creationId xmlns:a16="http://schemas.microsoft.com/office/drawing/2014/main" id="{CCAD20DC-3B06-D0BD-2357-1E96683504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8194" y="2962161"/>
            <a:ext cx="5131088" cy="2527059"/>
          </a:xfrm>
          <a:prstGeom prst="rect">
            <a:avLst/>
          </a:prstGeom>
        </p:spPr>
      </p:pic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BA5BC5DC-749B-EDBD-4246-87B9D2621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7831" y="1793154"/>
            <a:ext cx="4436533" cy="450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9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3765" y="515394"/>
            <a:ext cx="5095256" cy="1614311"/>
          </a:xfrm>
        </p:spPr>
        <p:txBody>
          <a:bodyPr>
            <a:normAutofit/>
          </a:bodyPr>
          <a:lstStyle/>
          <a:p>
            <a:r>
              <a:rPr lang="en-BR" sz="4800" dirty="0"/>
              <a:t>Route Tables (Tabela de rotas)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458848-057B-D870-E51C-C6BE7E07E75C}"/>
              </a:ext>
            </a:extLst>
          </p:cNvPr>
          <p:cNvSpPr txBox="1"/>
          <p:nvPr/>
        </p:nvSpPr>
        <p:spPr>
          <a:xfrm>
            <a:off x="2671497" y="2298965"/>
            <a:ext cx="67208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BR" dirty="0"/>
              <a:t>Mapeia um IP a um serviço</a:t>
            </a:r>
          </a:p>
          <a:p>
            <a:pPr marL="285750" indent="-285750">
              <a:buFontTx/>
              <a:buChar char="-"/>
            </a:pPr>
            <a:r>
              <a:rPr lang="en-BR" dirty="0"/>
              <a:t>Está associado a uma ou mais sub-rede(s)</a:t>
            </a:r>
          </a:p>
          <a:p>
            <a:pPr marL="285750" indent="-285750">
              <a:buFontTx/>
              <a:buChar char="-"/>
            </a:pPr>
            <a:r>
              <a:rPr lang="en-BR" dirty="0"/>
              <a:t>Quando criamos uma VPC, é criado automaticamente uma “main route table”</a:t>
            </a:r>
          </a:p>
          <a:p>
            <a:pPr marL="285750" indent="-285750">
              <a:buFontTx/>
              <a:buChar char="-"/>
            </a:pPr>
            <a:r>
              <a:rPr lang="en-BR" dirty="0"/>
              <a:t>Uma sub-rede não existe sem uma tabela de rotas associada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8EE99E-56E9-AE6A-F14D-0F75999C0A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688" y="4471465"/>
            <a:ext cx="4563501" cy="1773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0365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0622" y="241607"/>
            <a:ext cx="5915378" cy="759210"/>
          </a:xfrm>
        </p:spPr>
        <p:txBody>
          <a:bodyPr>
            <a:noAutofit/>
          </a:bodyPr>
          <a:lstStyle/>
          <a:p>
            <a:r>
              <a:rPr lang="en-BR" sz="3500" dirty="0"/>
              <a:t>Route Tables (Tabela de rotas)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451841-D2B6-B5F2-89A5-15C283FCB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9845" y="1584984"/>
            <a:ext cx="7772400" cy="452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798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Rectangle 103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0537" y="651752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Route Tables (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Tabela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rotas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pic>
        <p:nvPicPr>
          <p:cNvPr id="1026" name="Picture 2" descr="Diagrama de sub-rede privada associada à tabela de rotas principal e sub-rede pública com tabela de rotas personalizada">
            <a:extLst>
              <a:ext uri="{FF2B5EF4-FFF2-40B4-BE49-F238E27FC236}">
                <a16:creationId xmlns:a16="http://schemas.microsoft.com/office/drawing/2014/main" id="{CC20DBEB-C6FC-DAC4-9C5A-7FFD7822F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93244" y="2038813"/>
            <a:ext cx="6908082" cy="4075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3438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3066" y="2596444"/>
            <a:ext cx="9324622" cy="2537178"/>
          </a:xfrm>
        </p:spPr>
        <p:txBody>
          <a:bodyPr>
            <a:normAutofit fontScale="92500"/>
          </a:bodyPr>
          <a:lstStyle/>
          <a:p>
            <a:pPr marL="342900" indent="-342900">
              <a:buFontTx/>
              <a:buChar char="-"/>
            </a:pPr>
            <a:r>
              <a:rPr lang="en-BR" dirty="0"/>
              <a:t>Conectar serviços sem sair da rede interna da AWS </a:t>
            </a:r>
          </a:p>
          <a:p>
            <a:pPr marL="342900" indent="-342900">
              <a:buFontTx/>
              <a:buChar char="-"/>
            </a:pPr>
            <a:r>
              <a:rPr lang="en-BR" dirty="0"/>
              <a:t>Interface endpoints vs Gateway Endpoints</a:t>
            </a:r>
          </a:p>
          <a:p>
            <a:pPr marL="342900" indent="-342900">
              <a:buFontTx/>
              <a:buChar char="-"/>
            </a:pPr>
            <a:r>
              <a:rPr lang="en-BR" dirty="0"/>
              <a:t>Gateway Endpoints: suporta S3 e DynamoDB</a:t>
            </a:r>
          </a:p>
          <a:p>
            <a:pPr marL="342900" indent="-342900">
              <a:buFontTx/>
              <a:buChar char="-"/>
            </a:pPr>
            <a:r>
              <a:rPr lang="en-BR" dirty="0"/>
              <a:t>Conexões usando IP privado</a:t>
            </a:r>
          </a:p>
          <a:p>
            <a:pPr marL="342900" indent="-342900">
              <a:buFontTx/>
              <a:buChar char="-"/>
            </a:pPr>
            <a:r>
              <a:rPr lang="en-BR" dirty="0"/>
              <a:t>Exemplo: tenho uma EC2 numa sub-rede privada e preciso integrar com um bucket no S3 ao final de um processamento de algum fluxo qualquer.</a:t>
            </a:r>
          </a:p>
          <a:p>
            <a:pPr marL="342900" indent="-342900">
              <a:buFontTx/>
              <a:buChar char="-"/>
            </a:pPr>
            <a:endParaRPr lang="en-BR" dirty="0"/>
          </a:p>
          <a:p>
            <a:pPr marL="342900" indent="-342900">
              <a:buFontTx/>
              <a:buChar char="-"/>
            </a:pPr>
            <a:endParaRPr lang="en-BR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39911" y="697089"/>
            <a:ext cx="5350933" cy="864930"/>
          </a:xfrm>
        </p:spPr>
        <p:txBody>
          <a:bodyPr>
            <a:normAutofit fontScale="90000"/>
          </a:bodyPr>
          <a:lstStyle/>
          <a:p>
            <a:r>
              <a:rPr lang="en-BR" dirty="0"/>
              <a:t>VPC Endpoints</a:t>
            </a:r>
          </a:p>
        </p:txBody>
      </p:sp>
    </p:spTree>
    <p:extLst>
      <p:ext uri="{BB962C8B-B14F-4D97-AF65-F5344CB8AC3E}">
        <p14:creationId xmlns:p14="http://schemas.microsoft.com/office/powerpoint/2010/main" val="898689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1" name="Rectangle 11270">
            <a:extLst>
              <a:ext uri="{FF2B5EF4-FFF2-40B4-BE49-F238E27FC236}">
                <a16:creationId xmlns:a16="http://schemas.microsoft.com/office/drawing/2014/main" id="{9389D3E0-BA02-41D3-B2AC-8FD6AA893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1466" y="1311555"/>
            <a:ext cx="4522441" cy="936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VPC Endpoints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AA87215-D7B7-CAC5-1E53-CE439D279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962" y="2684116"/>
            <a:ext cx="7772400" cy="280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6809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1" name="Rectangle 11270">
            <a:extLst>
              <a:ext uri="{FF2B5EF4-FFF2-40B4-BE49-F238E27FC236}">
                <a16:creationId xmlns:a16="http://schemas.microsoft.com/office/drawing/2014/main" id="{9389D3E0-BA02-41D3-B2AC-8FD6AA893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378" y="2844800"/>
            <a:ext cx="4522441" cy="936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VPC Endpoints</a:t>
            </a:r>
          </a:p>
        </p:txBody>
      </p:sp>
      <p:pic>
        <p:nvPicPr>
          <p:cNvPr id="11266" name="Picture 2" descr="A diagram depicting connectivity to AWS services using VPC endpoints.">
            <a:extLst>
              <a:ext uri="{FF2B5EF4-FFF2-40B4-BE49-F238E27FC236}">
                <a16:creationId xmlns:a16="http://schemas.microsoft.com/office/drawing/2014/main" id="{B7E668A2-BEF2-3144-7468-86D264CFE0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29896" y="720190"/>
            <a:ext cx="6327878" cy="5584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42468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271" name="Rectangle 11270">
            <a:extLst>
              <a:ext uri="{FF2B5EF4-FFF2-40B4-BE49-F238E27FC236}">
                <a16:creationId xmlns:a16="http://schemas.microsoft.com/office/drawing/2014/main" id="{9389D3E0-BA02-41D3-B2AC-8FD6AA8939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378" y="2844800"/>
            <a:ext cx="4522441" cy="936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VPC Endpoints</a:t>
            </a:r>
          </a:p>
        </p:txBody>
      </p:sp>
      <p:pic>
        <p:nvPicPr>
          <p:cNvPr id="13314" name="Picture 2" descr="VPC Endpoints: an alternative to NAT Gateway">
            <a:extLst>
              <a:ext uri="{FF2B5EF4-FFF2-40B4-BE49-F238E27FC236}">
                <a16:creationId xmlns:a16="http://schemas.microsoft.com/office/drawing/2014/main" id="{B4A499AE-D543-5EDB-022C-069EE47C89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7508" y="1430989"/>
            <a:ext cx="5944574" cy="3763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03263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9" name="Rectangle 512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948" y="1655205"/>
            <a:ext cx="3747848" cy="647234"/>
          </a:xfrm>
        </p:spPr>
        <p:txBody>
          <a:bodyPr>
            <a:normAutofit/>
          </a:bodyPr>
          <a:lstStyle/>
          <a:p>
            <a:pPr algn="l"/>
            <a:r>
              <a:rPr lang="en-BR" sz="4000" dirty="0"/>
              <a:t>NAT Gateway</a:t>
            </a:r>
          </a:p>
        </p:txBody>
      </p:sp>
      <p:sp>
        <p:nvSpPr>
          <p:cNvPr id="513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477D048-DDE4-52FE-0B52-C70EE0F80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596" y="2279049"/>
            <a:ext cx="7772400" cy="1675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7151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9" name="Rectangle 512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948" y="1655205"/>
            <a:ext cx="3747848" cy="647234"/>
          </a:xfrm>
        </p:spPr>
        <p:txBody>
          <a:bodyPr>
            <a:normAutofit/>
          </a:bodyPr>
          <a:lstStyle/>
          <a:p>
            <a:pPr algn="l"/>
            <a:r>
              <a:rPr lang="en-BR" sz="4000" dirty="0"/>
              <a:t>NAT Gateway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844" y="2649336"/>
            <a:ext cx="3571810" cy="1559327"/>
          </a:xfrm>
        </p:spPr>
        <p:txBody>
          <a:bodyPr>
            <a:normAutofit fontScale="92500" lnSpcReduction="20000"/>
          </a:bodyPr>
          <a:lstStyle/>
          <a:p>
            <a:pPr marL="342900" indent="-342900" algn="l">
              <a:buFontTx/>
              <a:buChar char="-"/>
            </a:pPr>
            <a:r>
              <a:rPr lang="en-BR" sz="1900" dirty="0"/>
              <a:t>Não está associado a um grupo de segurança (security group)</a:t>
            </a:r>
          </a:p>
          <a:p>
            <a:pPr marL="342900" indent="-342900" algn="l">
              <a:buFontTx/>
              <a:buChar char="-"/>
            </a:pPr>
            <a:endParaRPr lang="en-BR" sz="1900" dirty="0"/>
          </a:p>
          <a:p>
            <a:pPr marL="342900" indent="-342900" algn="l">
              <a:buFontTx/>
              <a:buChar char="-"/>
            </a:pPr>
            <a:r>
              <a:rPr lang="en-BR" sz="1900" dirty="0"/>
              <a:t>Automaticamente define um endereço de IP público</a:t>
            </a:r>
          </a:p>
        </p:txBody>
      </p:sp>
      <p:sp>
        <p:nvSpPr>
          <p:cNvPr id="513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B48BD7E-BD1D-0B73-B22F-CD7A821F2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5267" y="1255078"/>
            <a:ext cx="7772400" cy="3751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209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E33B0-19EE-519D-4827-38614254E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Semana 3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4DD606-9602-940D-4F77-1B9E1423B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7316" y="1071542"/>
            <a:ext cx="6780700" cy="471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9969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9" name="Rectangle 512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948" y="1655205"/>
            <a:ext cx="3747848" cy="647234"/>
          </a:xfrm>
        </p:spPr>
        <p:txBody>
          <a:bodyPr>
            <a:normAutofit/>
          </a:bodyPr>
          <a:lstStyle/>
          <a:p>
            <a:pPr algn="l"/>
            <a:r>
              <a:rPr lang="en-BR" sz="4000" dirty="0"/>
              <a:t>NAT Gateway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2844" y="2649336"/>
            <a:ext cx="3571810" cy="1559327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en-US" sz="1900" dirty="0"/>
              <a:t>C</a:t>
            </a:r>
            <a:r>
              <a:rPr lang="en-BR" sz="1900" dirty="0"/>
              <a:t>asos de uso</a:t>
            </a:r>
          </a:p>
        </p:txBody>
      </p:sp>
      <p:sp>
        <p:nvSpPr>
          <p:cNvPr id="513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C9D454-D8F4-3F88-AF1E-807C649BE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424" y="252931"/>
            <a:ext cx="6492709" cy="6352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121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7177" name="Rectangle 7176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9" name="Rectangle 7178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81" name="Rectangle 7180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83" name="Rectangle 7182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714" y="353160"/>
            <a:ext cx="7091300" cy="898581"/>
          </a:xfrm>
        </p:spPr>
        <p:txBody>
          <a:bodyPr anchor="ctr">
            <a:normAutofit/>
          </a:bodyPr>
          <a:lstStyle/>
          <a:p>
            <a:pPr algn="l"/>
            <a:r>
              <a:rPr lang="en-BR" sz="4000">
                <a:solidFill>
                  <a:srgbClr val="FFFFFF"/>
                </a:solidFill>
              </a:rPr>
              <a:t>NAT Gateway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6E06AD-B683-A56D-B863-C4E7CF359B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48" y="2596021"/>
            <a:ext cx="5131088" cy="3168447"/>
          </a:xfrm>
          <a:prstGeom prst="rect">
            <a:avLst/>
          </a:prstGeom>
        </p:spPr>
      </p:pic>
      <p:pic>
        <p:nvPicPr>
          <p:cNvPr id="7170" name="Picture 2" descr="Um dispositivo de NAT que permite que instâncias do EC2 em uma sub-rede privada se conectem à internet.">
            <a:extLst>
              <a:ext uri="{FF2B5EF4-FFF2-40B4-BE49-F238E27FC236}">
                <a16:creationId xmlns:a16="http://schemas.microsoft.com/office/drawing/2014/main" id="{2FE0A6E5-C013-4127-6917-592FA3B6E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55263" y="2348965"/>
            <a:ext cx="2184755" cy="399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41736FA-DF03-AB7F-6456-91E0EF456D43}"/>
              </a:ext>
            </a:extLst>
          </p:cNvPr>
          <p:cNvSpPr/>
          <p:nvPr/>
        </p:nvSpPr>
        <p:spPr>
          <a:xfrm>
            <a:off x="6585714" y="1646876"/>
            <a:ext cx="3737525" cy="4966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 dirty="0"/>
          </a:p>
          <a:p>
            <a:pPr algn="ctr"/>
            <a:r>
              <a:rPr lang="en-BR" dirty="0"/>
              <a:t>Contexto arquitetural de exemplo</a:t>
            </a:r>
          </a:p>
          <a:p>
            <a:pPr algn="ctr"/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2323406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8265" y="2100616"/>
            <a:ext cx="10137423" cy="2956806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Tx/>
              <a:buChar char="-"/>
            </a:pPr>
            <a:r>
              <a:rPr lang="en-BR" b="1" dirty="0">
                <a:solidFill>
                  <a:schemeClr val="accent2">
                    <a:lumMod val="75000"/>
                  </a:schemeClr>
                </a:solidFill>
              </a:rPr>
              <a:t>Stateful</a:t>
            </a:r>
            <a:r>
              <a:rPr lang="en-BR" dirty="0"/>
              <a:t> (guardam o estado da conexão de rede – </a:t>
            </a:r>
            <a:r>
              <a:rPr lang="en-BR" b="1" dirty="0">
                <a:solidFill>
                  <a:schemeClr val="accent2">
                    <a:lumMod val="75000"/>
                  </a:schemeClr>
                </a:solidFill>
              </a:rPr>
              <a:t>com estado</a:t>
            </a:r>
            <a:r>
              <a:rPr lang="en-BR" dirty="0"/>
              <a:t>). Isto é, se tenho autorização de inbound, não preciso configurar o outbound</a:t>
            </a:r>
          </a:p>
          <a:p>
            <a:pPr marL="342900" indent="-342900">
              <a:buFontTx/>
              <a:buChar char="-"/>
            </a:pPr>
            <a:endParaRPr lang="en-BR" dirty="0"/>
          </a:p>
          <a:p>
            <a:pPr marL="342900" indent="-342900">
              <a:buFontTx/>
              <a:buChar char="-"/>
            </a:pPr>
            <a:r>
              <a:rPr lang="en-BR" dirty="0"/>
              <a:t>Se diferenciam das ACLs, as quais não guardam estado da conexão (stateless), já que precisamos configurar as regras de inbound e outbound de forma apartada (são totalmente independentes)</a:t>
            </a:r>
          </a:p>
          <a:p>
            <a:pPr marL="342900" indent="-342900">
              <a:buFontTx/>
              <a:buChar char="-"/>
            </a:pPr>
            <a:endParaRPr lang="en-BR" dirty="0"/>
          </a:p>
          <a:p>
            <a:pPr marL="342900" indent="-342900">
              <a:buFontTx/>
              <a:buChar char="-"/>
            </a:pPr>
            <a:r>
              <a:rPr lang="en-BR" dirty="0"/>
              <a:t>Comumente vem em cenários associado a uma EC2. Um distrator comum é colocar uma ACL como controle direto para EC2 nas soluções possíveis. Em nível de EC2, vamos trabalhar com security groups.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54400" y="666044"/>
            <a:ext cx="4617154" cy="745066"/>
          </a:xfrm>
        </p:spPr>
        <p:txBody>
          <a:bodyPr>
            <a:normAutofit fontScale="90000"/>
          </a:bodyPr>
          <a:lstStyle/>
          <a:p>
            <a:r>
              <a:rPr lang="en-BR" dirty="0"/>
              <a:t>Security Group</a:t>
            </a:r>
          </a:p>
        </p:txBody>
      </p:sp>
    </p:spTree>
    <p:extLst>
      <p:ext uri="{BB962C8B-B14F-4D97-AF65-F5344CB8AC3E}">
        <p14:creationId xmlns:p14="http://schemas.microsoft.com/office/powerpoint/2010/main" val="27184188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BR" sz="4800"/>
              <a:t>Security Group</a:t>
            </a:r>
          </a:p>
        </p:txBody>
      </p:sp>
      <p:sp>
        <p:nvSpPr>
          <p:cNvPr id="4105" name="Rectangle 410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4098" name="Picture 2" descr="Uma VPC com um grupo de segurança. As instâncias do EC2 na sub-rede estão associadas ao grupo de segurança.">
            <a:extLst>
              <a:ext uri="{FF2B5EF4-FFF2-40B4-BE49-F238E27FC236}">
                <a16:creationId xmlns:a16="http://schemas.microsoft.com/office/drawing/2014/main" id="{A00C5284-EE4A-2CFE-24DE-1DCC0ACB39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64608" y="1461189"/>
            <a:ext cx="6846363" cy="3784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4B929FB3-2769-76B6-A487-4CBC8051015B}"/>
              </a:ext>
            </a:extLst>
          </p:cNvPr>
          <p:cNvSpPr/>
          <p:nvPr/>
        </p:nvSpPr>
        <p:spPr>
          <a:xfrm>
            <a:off x="4864608" y="625684"/>
            <a:ext cx="3737525" cy="4966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 dirty="0"/>
          </a:p>
          <a:p>
            <a:pPr algn="ctr"/>
            <a:r>
              <a:rPr lang="en-BR" dirty="0"/>
              <a:t>Contexto arquitetural de exemplo</a:t>
            </a:r>
          </a:p>
          <a:p>
            <a:pPr algn="ctr"/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1194966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0489" y="2851479"/>
            <a:ext cx="9731022" cy="1561442"/>
          </a:xfrm>
        </p:spPr>
        <p:txBody>
          <a:bodyPr>
            <a:normAutofit fontScale="92500"/>
          </a:bodyPr>
          <a:lstStyle/>
          <a:p>
            <a:pPr marL="342900" indent="-342900">
              <a:buFontTx/>
              <a:buChar char="-"/>
            </a:pPr>
            <a:r>
              <a:rPr lang="en-BR" b="1" dirty="0">
                <a:solidFill>
                  <a:schemeClr val="accent2">
                    <a:lumMod val="75000"/>
                  </a:schemeClr>
                </a:solidFill>
              </a:rPr>
              <a:t>Análise de caso: </a:t>
            </a:r>
            <a:r>
              <a:rPr lang="en-BR" dirty="0"/>
              <a:t>se algum cenário levantar problema de conexão com uma EC2 e disser que as regras de inbound do grupo de segurança estão ok. Neste mesmo cenário é dito que uma alteração nas regras de outbound resolveria o problema. Por que esta afirmação está incorreta?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978" y="891821"/>
            <a:ext cx="4803422" cy="862719"/>
          </a:xfrm>
        </p:spPr>
        <p:txBody>
          <a:bodyPr>
            <a:normAutofit fontScale="90000"/>
          </a:bodyPr>
          <a:lstStyle/>
          <a:p>
            <a:r>
              <a:rPr lang="en-BR" dirty="0"/>
              <a:t>Security Group</a:t>
            </a:r>
          </a:p>
        </p:txBody>
      </p:sp>
    </p:spTree>
    <p:extLst>
      <p:ext uri="{BB962C8B-B14F-4D97-AF65-F5344CB8AC3E}">
        <p14:creationId xmlns:p14="http://schemas.microsoft.com/office/powerpoint/2010/main" val="8556832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6978" y="891821"/>
            <a:ext cx="4803422" cy="862719"/>
          </a:xfrm>
        </p:spPr>
        <p:txBody>
          <a:bodyPr>
            <a:normAutofit fontScale="90000"/>
          </a:bodyPr>
          <a:lstStyle/>
          <a:p>
            <a:r>
              <a:rPr lang="en-BR"/>
              <a:t>Security Group</a:t>
            </a:r>
            <a:endParaRPr lang="en-BR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96AD80-4768-2745-D4F6-6096D7713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994" y="2095444"/>
            <a:ext cx="4859212" cy="1968556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C4BECE7-CF01-F6E6-3720-13F22E123792}"/>
              </a:ext>
            </a:extLst>
          </p:cNvPr>
          <p:cNvSpPr/>
          <p:nvPr/>
        </p:nvSpPr>
        <p:spPr>
          <a:xfrm>
            <a:off x="1004711" y="4842933"/>
            <a:ext cx="5091289" cy="862719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R" dirty="0"/>
              <a:t>Reforçando novamente: grupos de segurança atuam no nível de instâncias, não de sub-rede</a:t>
            </a:r>
          </a:p>
        </p:txBody>
      </p:sp>
      <p:pic>
        <p:nvPicPr>
          <p:cNvPr id="4" name="Picture 3" descr="An orange circle with a white exclamation mark&#10;&#10;Description automatically generated">
            <a:extLst>
              <a:ext uri="{FF2B5EF4-FFF2-40B4-BE49-F238E27FC236}">
                <a16:creationId xmlns:a16="http://schemas.microsoft.com/office/drawing/2014/main" id="{F0BE8ED9-DE1F-AA1C-B551-CB5D192DDF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765581" y="4556742"/>
            <a:ext cx="499045" cy="57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4481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49867" y="3534305"/>
            <a:ext cx="10035822" cy="1466673"/>
          </a:xfrm>
        </p:spPr>
        <p:txBody>
          <a:bodyPr>
            <a:normAutofit/>
          </a:bodyPr>
          <a:lstStyle/>
          <a:p>
            <a:pPr marL="342900" indent="-342900">
              <a:buFontTx/>
              <a:buChar char="-"/>
            </a:pPr>
            <a:r>
              <a:rPr lang="en-BR" dirty="0"/>
              <a:t>São </a:t>
            </a:r>
            <a:r>
              <a:rPr lang="en-BR" b="1" dirty="0">
                <a:solidFill>
                  <a:schemeClr val="accent2">
                    <a:lumMod val="75000"/>
                  </a:schemeClr>
                </a:solidFill>
              </a:rPr>
              <a:t>stateless (sem estado) – </a:t>
            </a:r>
            <a:r>
              <a:rPr lang="en-BR" b="1" dirty="0"/>
              <a:t>precisamos configurar entrada e saída</a:t>
            </a:r>
            <a:endParaRPr lang="en-BR" b="1" dirty="0">
              <a:solidFill>
                <a:schemeClr val="accent2">
                  <a:lumMod val="75000"/>
                </a:schemeClr>
              </a:solidFill>
            </a:endParaRPr>
          </a:p>
          <a:p>
            <a:pPr marL="342900" indent="-342900">
              <a:buFontTx/>
              <a:buChar char="-"/>
            </a:pPr>
            <a:r>
              <a:rPr lang="en-BR" dirty="0"/>
              <a:t>Cenários perguntado sobre bloqueio de I</a:t>
            </a:r>
            <a:r>
              <a:rPr lang="en-US" dirty="0"/>
              <a:t>P (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caso</a:t>
            </a:r>
            <a:r>
              <a:rPr lang="en-US" dirty="0"/>
              <a:t> de </a:t>
            </a:r>
            <a:r>
              <a:rPr lang="en-US" dirty="0" err="1"/>
              <a:t>ataque</a:t>
            </a:r>
            <a:r>
              <a:rPr lang="en-US" dirty="0"/>
              <a:t>)</a:t>
            </a:r>
          </a:p>
          <a:p>
            <a:pPr marL="342900" indent="-342900">
              <a:buFontTx/>
              <a:buChar char="-"/>
            </a:pPr>
            <a:r>
              <a:rPr lang="en-US" dirty="0"/>
              <a:t>Na </a:t>
            </a:r>
            <a:r>
              <a:rPr lang="en-US" dirty="0" err="1"/>
              <a:t>prática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funcionar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um firewall para as sub-redes.</a:t>
            </a:r>
          </a:p>
          <a:p>
            <a:endParaRPr lang="en-BR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68977" y="1095022"/>
            <a:ext cx="7270045" cy="1128889"/>
          </a:xfrm>
        </p:spPr>
        <p:txBody>
          <a:bodyPr>
            <a:normAutofit fontScale="90000"/>
          </a:bodyPr>
          <a:lstStyle/>
          <a:p>
            <a:r>
              <a:rPr lang="en-BR" sz="4000" dirty="0"/>
              <a:t>NACL (access control list) – Lista de controle de acesso</a:t>
            </a:r>
          </a:p>
        </p:txBody>
      </p:sp>
    </p:spTree>
    <p:extLst>
      <p:ext uri="{BB962C8B-B14F-4D97-AF65-F5344CB8AC3E}">
        <p14:creationId xmlns:p14="http://schemas.microsoft.com/office/powerpoint/2010/main" val="22878001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1" y="284339"/>
            <a:ext cx="8466666" cy="925689"/>
          </a:xfrm>
        </p:spPr>
        <p:txBody>
          <a:bodyPr>
            <a:normAutofit/>
          </a:bodyPr>
          <a:lstStyle/>
          <a:p>
            <a:r>
              <a:rPr lang="en-BR" sz="3000" dirty="0"/>
              <a:t>Network ACL (access control list) – Lista de controle de acesso</a:t>
            </a:r>
          </a:p>
        </p:txBody>
      </p:sp>
      <p:pic>
        <p:nvPicPr>
          <p:cNvPr id="8194" name="Picture 2" descr="Uma VPC com duas sub-redes e uma ACL de rede para cada sub-rede.">
            <a:extLst>
              <a:ext uri="{FF2B5EF4-FFF2-40B4-BE49-F238E27FC236}">
                <a16:creationId xmlns:a16="http://schemas.microsoft.com/office/drawing/2014/main" id="{874FA505-D61F-61B3-1035-6F8CBA4EEB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805" y="1210028"/>
            <a:ext cx="6108700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D58B765-67B7-208C-A5ED-9A9FD2B79CFA}"/>
              </a:ext>
            </a:extLst>
          </p:cNvPr>
          <p:cNvSpPr/>
          <p:nvPr/>
        </p:nvSpPr>
        <p:spPr>
          <a:xfrm>
            <a:off x="721587" y="3553178"/>
            <a:ext cx="3737525" cy="496680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BR" dirty="0"/>
          </a:p>
          <a:p>
            <a:pPr algn="ctr"/>
            <a:r>
              <a:rPr lang="en-BR" dirty="0"/>
              <a:t>Contexto arquitetural de exemplo</a:t>
            </a:r>
          </a:p>
          <a:p>
            <a:pPr algn="ctr"/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0325673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36" y="553324"/>
            <a:ext cx="3429000" cy="14671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Network ACL (access control list) – Lista de </a:t>
            </a:r>
            <a:r>
              <a:rPr lang="en-US" sz="2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controle</a:t>
            </a:r>
            <a:r>
              <a:rPr lang="en-US" sz="2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26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acesso</a:t>
            </a:r>
            <a:endParaRPr lang="en-US" sz="2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F1AB13-878F-5F8F-7E77-99D23E8FE771}"/>
              </a:ext>
            </a:extLst>
          </p:cNvPr>
          <p:cNvSpPr txBox="1"/>
          <p:nvPr/>
        </p:nvSpPr>
        <p:spPr>
          <a:xfrm>
            <a:off x="630936" y="2807208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dirty="0"/>
              <a:t>O (*) indica que </a:t>
            </a:r>
            <a:r>
              <a:rPr lang="en-US" sz="1900" dirty="0" err="1"/>
              <a:t>caso</a:t>
            </a:r>
            <a:r>
              <a:rPr lang="en-US" sz="1900" dirty="0"/>
              <a:t> o </a:t>
            </a:r>
            <a:r>
              <a:rPr lang="en-US" sz="1900" dirty="0" err="1"/>
              <a:t>pacote</a:t>
            </a:r>
            <a:r>
              <a:rPr lang="en-US" sz="1900" dirty="0"/>
              <a:t> </a:t>
            </a:r>
            <a:r>
              <a:rPr lang="en-US" sz="1900" dirty="0" err="1"/>
              <a:t>não</a:t>
            </a:r>
            <a:r>
              <a:rPr lang="en-US" sz="1900" dirty="0"/>
              <a:t> se </a:t>
            </a:r>
            <a:r>
              <a:rPr lang="en-US" sz="1900" dirty="0" err="1"/>
              <a:t>encaixe</a:t>
            </a:r>
            <a:r>
              <a:rPr lang="en-US" sz="1900" dirty="0"/>
              <a:t> </a:t>
            </a:r>
            <a:r>
              <a:rPr lang="en-US" sz="1900" dirty="0" err="1"/>
              <a:t>nas</a:t>
            </a:r>
            <a:r>
              <a:rPr lang="en-US" sz="1900" dirty="0"/>
              <a:t> </a:t>
            </a:r>
            <a:r>
              <a:rPr lang="en-US" sz="1900" dirty="0" err="1"/>
              <a:t>outras</a:t>
            </a:r>
            <a:r>
              <a:rPr lang="en-US" sz="1900" dirty="0"/>
              <a:t> </a:t>
            </a:r>
            <a:r>
              <a:rPr lang="en-US" sz="1900" dirty="0" err="1"/>
              <a:t>regras</a:t>
            </a:r>
            <a:r>
              <a:rPr lang="en-US" sz="1900" dirty="0"/>
              <a:t>, </a:t>
            </a:r>
            <a:r>
              <a:rPr lang="en-US" sz="1900" dirty="0" err="1"/>
              <a:t>usará</a:t>
            </a:r>
            <a:r>
              <a:rPr lang="en-US" sz="1900" dirty="0"/>
              <a:t> a </a:t>
            </a:r>
            <a:r>
              <a:rPr lang="en-US" sz="1900" dirty="0" err="1"/>
              <a:t>regra</a:t>
            </a:r>
            <a:r>
              <a:rPr lang="en-US" sz="1900" dirty="0"/>
              <a:t> com a </a:t>
            </a:r>
            <a:r>
              <a:rPr lang="en-US" sz="1900" dirty="0" err="1"/>
              <a:t>regra</a:t>
            </a:r>
            <a:r>
              <a:rPr lang="en-US" sz="1900" dirty="0"/>
              <a:t> do (*);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ACL </a:t>
            </a:r>
            <a:r>
              <a:rPr lang="en-US" sz="1900" b="1" dirty="0" err="1"/>
              <a:t>padrão</a:t>
            </a:r>
            <a:r>
              <a:rPr lang="en-US" sz="1900" b="1" dirty="0"/>
              <a:t> </a:t>
            </a:r>
            <a:r>
              <a:rPr lang="en-US" sz="1900" b="1" dirty="0" err="1"/>
              <a:t>permite</a:t>
            </a:r>
            <a:r>
              <a:rPr lang="en-US" sz="1900" b="1" dirty="0"/>
              <a:t> </a:t>
            </a:r>
            <a:r>
              <a:rPr lang="en-US" sz="1900" b="1" dirty="0" err="1"/>
              <a:t>todo</a:t>
            </a:r>
            <a:r>
              <a:rPr lang="en-US" sz="1900" b="1" dirty="0"/>
              <a:t> o </a:t>
            </a:r>
            <a:r>
              <a:rPr lang="en-US" sz="1900" b="1" dirty="0" err="1"/>
              <a:t>tráfego</a:t>
            </a:r>
            <a:r>
              <a:rPr lang="en-US" sz="1900" b="1" dirty="0"/>
              <a:t> de entrada e </a:t>
            </a:r>
            <a:r>
              <a:rPr lang="en-US" sz="1900" b="1" dirty="0" err="1"/>
              <a:t>saída</a:t>
            </a:r>
            <a:endParaRPr lang="en-US" sz="1900" b="1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900" b="1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900" b="1" dirty="0"/>
              <a:t>“</a:t>
            </a:r>
            <a:r>
              <a:rPr lang="en-US" sz="1900" b="0" i="0" u="none" strike="noStrike" dirty="0">
                <a:effectLst/>
                <a:highlight>
                  <a:srgbClr val="FFFFFF"/>
                </a:highlight>
              </a:rPr>
              <a:t>As </a:t>
            </a:r>
            <a:r>
              <a:rPr lang="en-US" sz="1900" b="0" i="0" u="none" strike="noStrike" dirty="0" err="1">
                <a:effectLst/>
                <a:highlight>
                  <a:srgbClr val="FFFFFF"/>
                </a:highlight>
              </a:rPr>
              <a:t>regras</a:t>
            </a:r>
            <a:r>
              <a:rPr lang="en-US" sz="1900" b="0" i="0" u="none" strike="noStrike" dirty="0">
                <a:effectLst/>
                <a:highlight>
                  <a:srgbClr val="FFFFFF"/>
                </a:highlight>
              </a:rPr>
              <a:t> </a:t>
            </a:r>
            <a:r>
              <a:rPr lang="en-US" sz="1900" b="0" i="0" u="none" strike="noStrike" dirty="0" err="1">
                <a:effectLst/>
                <a:highlight>
                  <a:srgbClr val="FFFFFF"/>
                </a:highlight>
              </a:rPr>
              <a:t>são</a:t>
            </a:r>
            <a:r>
              <a:rPr lang="en-US" sz="1900" b="0" i="0" u="none" strike="noStrike" dirty="0">
                <a:effectLst/>
                <a:highlight>
                  <a:srgbClr val="FFFFFF"/>
                </a:highlight>
              </a:rPr>
              <a:t> </a:t>
            </a:r>
            <a:r>
              <a:rPr lang="en-US" sz="1900" b="0" i="0" u="none" strike="noStrike" dirty="0" err="1">
                <a:effectLst/>
                <a:highlight>
                  <a:srgbClr val="FFFFFF"/>
                </a:highlight>
              </a:rPr>
              <a:t>avaliadas</a:t>
            </a:r>
            <a:r>
              <a:rPr lang="en-US" sz="1900" b="0" i="0" u="none" strike="noStrike" dirty="0">
                <a:effectLst/>
                <a:highlight>
                  <a:srgbClr val="FFFFFF"/>
                </a:highlight>
              </a:rPr>
              <a:t> a </a:t>
            </a:r>
            <a:r>
              <a:rPr lang="en-US" sz="1900" b="0" i="0" u="none" strike="noStrike" dirty="0" err="1">
                <a:effectLst/>
                <a:highlight>
                  <a:srgbClr val="FFFFFF"/>
                </a:highlight>
              </a:rPr>
              <a:t>partir</a:t>
            </a:r>
            <a:r>
              <a:rPr lang="en-US" sz="1900" b="0" i="0" u="none" strike="noStrike" dirty="0">
                <a:effectLst/>
                <a:highlight>
                  <a:srgbClr val="FFFFFF"/>
                </a:highlight>
              </a:rPr>
              <a:t> da </a:t>
            </a:r>
            <a:r>
              <a:rPr lang="en-US" sz="1900" b="0" i="0" u="none" strike="noStrike" dirty="0" err="1">
                <a:effectLst/>
                <a:highlight>
                  <a:srgbClr val="FFFFFF"/>
                </a:highlight>
              </a:rPr>
              <a:t>regra</a:t>
            </a:r>
            <a:r>
              <a:rPr lang="en-US" sz="1900" b="0" i="0" u="none" strike="noStrike" dirty="0">
                <a:effectLst/>
                <a:highlight>
                  <a:srgbClr val="FFFFFF"/>
                </a:highlight>
              </a:rPr>
              <a:t> de </a:t>
            </a:r>
            <a:r>
              <a:rPr lang="en-US" sz="1900" b="0" i="0" u="none" strike="noStrike" dirty="0" err="1">
                <a:effectLst/>
                <a:highlight>
                  <a:srgbClr val="FFFFFF"/>
                </a:highlight>
              </a:rPr>
              <a:t>número</a:t>
            </a:r>
            <a:r>
              <a:rPr lang="en-US" sz="1900" b="0" i="0" u="none" strike="noStrike" dirty="0">
                <a:effectLst/>
                <a:highlight>
                  <a:srgbClr val="FFFFFF"/>
                </a:highlight>
              </a:rPr>
              <a:t> </a:t>
            </a:r>
            <a:r>
              <a:rPr lang="en-US" sz="1900" b="0" i="0" u="none" strike="noStrike" dirty="0" err="1">
                <a:effectLst/>
                <a:highlight>
                  <a:srgbClr val="FFFFFF"/>
                </a:highlight>
              </a:rPr>
              <a:t>mais</a:t>
            </a:r>
            <a:r>
              <a:rPr lang="en-US" sz="1900" b="0" i="0" u="none" strike="noStrike" dirty="0">
                <a:effectLst/>
                <a:highlight>
                  <a:srgbClr val="FFFFFF"/>
                </a:highlight>
              </a:rPr>
              <a:t> </a:t>
            </a:r>
            <a:r>
              <a:rPr lang="en-US" sz="1900" b="0" i="0" u="none" strike="noStrike" dirty="0" err="1">
                <a:effectLst/>
                <a:highlight>
                  <a:srgbClr val="FFFFFF"/>
                </a:highlight>
              </a:rPr>
              <a:t>baixo</a:t>
            </a:r>
            <a:r>
              <a:rPr lang="en-US" sz="1900" b="0" i="0" u="none" strike="noStrike" dirty="0">
                <a:effectLst/>
                <a:highlight>
                  <a:srgbClr val="FFFFFF"/>
                </a:highlight>
              </a:rPr>
              <a:t>.</a:t>
            </a:r>
            <a:r>
              <a:rPr lang="en-US" sz="1900" b="1" dirty="0"/>
              <a:t>”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9716379-6998-891A-A55A-6312FDE043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745180"/>
            <a:ext cx="6903720" cy="536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0492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5599" y="1095905"/>
            <a:ext cx="5881512" cy="1264356"/>
          </a:xfrm>
        </p:spPr>
        <p:txBody>
          <a:bodyPr>
            <a:normAutofit/>
          </a:bodyPr>
          <a:lstStyle/>
          <a:p>
            <a:r>
              <a:rPr lang="en-BR" sz="4000" dirty="0"/>
              <a:t>Contextos Híbridos (on premise + nuvem)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AE598C-A4A9-C157-B0E3-BA47720C68AB}"/>
              </a:ext>
            </a:extLst>
          </p:cNvPr>
          <p:cNvSpPr txBox="1"/>
          <p:nvPr/>
        </p:nvSpPr>
        <p:spPr>
          <a:xfrm>
            <a:off x="4425245" y="2967335"/>
            <a:ext cx="26416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arenBoth"/>
            </a:pPr>
            <a:r>
              <a:rPr lang="en-BR" dirty="0"/>
              <a:t>AWS Site-to-Site VPN</a:t>
            </a:r>
          </a:p>
          <a:p>
            <a:pPr marL="342900" indent="-342900">
              <a:buAutoNum type="arabicParenBoth"/>
            </a:pPr>
            <a:r>
              <a:rPr lang="en-BR" dirty="0"/>
              <a:t>AWS Transit Gateway</a:t>
            </a:r>
          </a:p>
          <a:p>
            <a:pPr marL="342900" indent="-342900">
              <a:buAutoNum type="arabicParenBoth"/>
            </a:pPr>
            <a:r>
              <a:rPr lang="en-BR" dirty="0"/>
              <a:t>AWS Direct Connect</a:t>
            </a:r>
          </a:p>
        </p:txBody>
      </p:sp>
    </p:spTree>
    <p:extLst>
      <p:ext uri="{BB962C8B-B14F-4D97-AF65-F5344CB8AC3E}">
        <p14:creationId xmlns:p14="http://schemas.microsoft.com/office/powerpoint/2010/main" val="2791682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2E7CC5-C78B-4EBD-9565-3FA00FAA6C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A4529A5-F675-429F-8044-01372BB134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7562008" cy="6858000"/>
          </a:xfrm>
          <a:custGeom>
            <a:avLst/>
            <a:gdLst>
              <a:gd name="connsiteX0" fmla="*/ 7529613 w 7529613"/>
              <a:gd name="connsiteY0" fmla="*/ 0 h 6858000"/>
              <a:gd name="connsiteX1" fmla="*/ 1222331 w 7529613"/>
              <a:gd name="connsiteY1" fmla="*/ 0 h 6858000"/>
              <a:gd name="connsiteX2" fmla="*/ 1126483 w 7529613"/>
              <a:gd name="connsiteY2" fmla="*/ 148742 h 6858000"/>
              <a:gd name="connsiteX3" fmla="*/ 767554 w 7529613"/>
              <a:gd name="connsiteY3" fmla="*/ 819975 h 6858000"/>
              <a:gd name="connsiteX4" fmla="*/ 742103 w 7529613"/>
              <a:gd name="connsiteY4" fmla="*/ 854514 h 6858000"/>
              <a:gd name="connsiteX5" fmla="*/ 785881 w 7529613"/>
              <a:gd name="connsiteY5" fmla="*/ 750263 h 6858000"/>
              <a:gd name="connsiteX6" fmla="*/ 978978 w 7529613"/>
              <a:gd name="connsiteY6" fmla="*/ 331786 h 6858000"/>
              <a:gd name="connsiteX7" fmla="*/ 1155717 w 7529613"/>
              <a:gd name="connsiteY7" fmla="*/ 0 h 6858000"/>
              <a:gd name="connsiteX8" fmla="*/ 1098249 w 7529613"/>
              <a:gd name="connsiteY8" fmla="*/ 0 h 6858000"/>
              <a:gd name="connsiteX9" fmla="*/ 991458 w 7529613"/>
              <a:gd name="connsiteY9" fmla="*/ 196614 h 6858000"/>
              <a:gd name="connsiteX10" fmla="*/ 493941 w 7529613"/>
              <a:gd name="connsiteY10" fmla="*/ 1371196 h 6858000"/>
              <a:gd name="connsiteX11" fmla="*/ 46485 w 7529613"/>
              <a:gd name="connsiteY11" fmla="*/ 3331516 h 6858000"/>
              <a:gd name="connsiteX12" fmla="*/ 12252 w 7529613"/>
              <a:gd name="connsiteY12" fmla="*/ 4357388 h 6858000"/>
              <a:gd name="connsiteX13" fmla="*/ 170821 w 7529613"/>
              <a:gd name="connsiteY13" fmla="*/ 5552906 h 6858000"/>
              <a:gd name="connsiteX14" fmla="*/ 537265 w 7529613"/>
              <a:gd name="connsiteY14" fmla="*/ 6828295 h 6858000"/>
              <a:gd name="connsiteX15" fmla="*/ 549692 w 7529613"/>
              <a:gd name="connsiteY15" fmla="*/ 6858000 h 6858000"/>
              <a:gd name="connsiteX16" fmla="*/ 602234 w 7529613"/>
              <a:gd name="connsiteY16" fmla="*/ 6858000 h 6858000"/>
              <a:gd name="connsiteX17" fmla="*/ 595414 w 7529613"/>
              <a:gd name="connsiteY17" fmla="*/ 6841549 h 6858000"/>
              <a:gd name="connsiteX18" fmla="*/ 364260 w 7529613"/>
              <a:gd name="connsiteY18" fmla="*/ 6142729 h 6858000"/>
              <a:gd name="connsiteX19" fmla="*/ 213071 w 7529613"/>
              <a:gd name="connsiteY19" fmla="*/ 5513923 h 6858000"/>
              <a:gd name="connsiteX20" fmla="*/ 211290 w 7529613"/>
              <a:gd name="connsiteY20" fmla="*/ 5480401 h 6858000"/>
              <a:gd name="connsiteX21" fmla="*/ 311446 w 7529613"/>
              <a:gd name="connsiteY21" fmla="*/ 5830359 h 6858000"/>
              <a:gd name="connsiteX22" fmla="*/ 622963 w 7529613"/>
              <a:gd name="connsiteY22" fmla="*/ 6670527 h 6858000"/>
              <a:gd name="connsiteX23" fmla="*/ 710464 w 7529613"/>
              <a:gd name="connsiteY23" fmla="*/ 6858000 h 6858000"/>
              <a:gd name="connsiteX24" fmla="*/ 7529613 w 7529613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529613" h="6858000">
                <a:moveTo>
                  <a:pt x="7529613" y="0"/>
                </a:moveTo>
                <a:lnTo>
                  <a:pt x="1222331" y="0"/>
                </a:lnTo>
                <a:lnTo>
                  <a:pt x="1126483" y="148742"/>
                </a:lnTo>
                <a:cubicBezTo>
                  <a:pt x="995323" y="365513"/>
                  <a:pt x="876174" y="589569"/>
                  <a:pt x="767554" y="819975"/>
                </a:cubicBezTo>
                <a:cubicBezTo>
                  <a:pt x="762210" y="833492"/>
                  <a:pt x="753441" y="845393"/>
                  <a:pt x="742103" y="854514"/>
                </a:cubicBezTo>
                <a:cubicBezTo>
                  <a:pt x="756737" y="819849"/>
                  <a:pt x="770991" y="784928"/>
                  <a:pt x="785881" y="750263"/>
                </a:cubicBezTo>
                <a:cubicBezTo>
                  <a:pt x="846713" y="608712"/>
                  <a:pt x="910948" y="469145"/>
                  <a:pt x="978978" y="331786"/>
                </a:cubicBezTo>
                <a:lnTo>
                  <a:pt x="1155717" y="0"/>
                </a:lnTo>
                <a:lnTo>
                  <a:pt x="1098249" y="0"/>
                </a:lnTo>
                <a:lnTo>
                  <a:pt x="991458" y="196614"/>
                </a:lnTo>
                <a:cubicBezTo>
                  <a:pt x="797017" y="573253"/>
                  <a:pt x="633548" y="966066"/>
                  <a:pt x="493941" y="1371196"/>
                </a:cubicBezTo>
                <a:cubicBezTo>
                  <a:pt x="276630" y="2007265"/>
                  <a:pt x="126659" y="2664286"/>
                  <a:pt x="46485" y="3331516"/>
                </a:cubicBezTo>
                <a:cubicBezTo>
                  <a:pt x="4488" y="3672965"/>
                  <a:pt x="-14219" y="4013908"/>
                  <a:pt x="12252" y="4357388"/>
                </a:cubicBezTo>
                <a:cubicBezTo>
                  <a:pt x="43558" y="4758899"/>
                  <a:pt x="90773" y="5157998"/>
                  <a:pt x="170821" y="5552906"/>
                </a:cubicBezTo>
                <a:cubicBezTo>
                  <a:pt x="259109" y="5988893"/>
                  <a:pt x="378967" y="6414594"/>
                  <a:pt x="537265" y="6828295"/>
                </a:cubicBezTo>
                <a:lnTo>
                  <a:pt x="549692" y="6858000"/>
                </a:lnTo>
                <a:lnTo>
                  <a:pt x="602234" y="6858000"/>
                </a:lnTo>
                <a:lnTo>
                  <a:pt x="595414" y="6841549"/>
                </a:lnTo>
                <a:cubicBezTo>
                  <a:pt x="507884" y="6614016"/>
                  <a:pt x="431296" y="6380817"/>
                  <a:pt x="364260" y="6142729"/>
                </a:cubicBezTo>
                <a:cubicBezTo>
                  <a:pt x="305974" y="5935370"/>
                  <a:pt x="262958" y="5723695"/>
                  <a:pt x="213071" y="5513923"/>
                </a:cubicBezTo>
                <a:cubicBezTo>
                  <a:pt x="211892" y="5502788"/>
                  <a:pt x="211299" y="5491601"/>
                  <a:pt x="211290" y="5480401"/>
                </a:cubicBezTo>
                <a:cubicBezTo>
                  <a:pt x="247814" y="5607635"/>
                  <a:pt x="276958" y="5719759"/>
                  <a:pt x="311446" y="5830359"/>
                </a:cubicBezTo>
                <a:cubicBezTo>
                  <a:pt x="401357" y="6118381"/>
                  <a:pt x="505060" y="6398531"/>
                  <a:pt x="622963" y="6670527"/>
                </a:cubicBezTo>
                <a:lnTo>
                  <a:pt x="710464" y="6858000"/>
                </a:lnTo>
                <a:lnTo>
                  <a:pt x="7529613" y="6858000"/>
                </a:lnTo>
                <a:close/>
              </a:path>
            </a:pathLst>
          </a:custGeom>
          <a:solidFill>
            <a:schemeClr val="accent2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07845C62-A971-0AC6-DB2A-8CC379DB6F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50653" y="1585208"/>
            <a:ext cx="3505200" cy="4269549"/>
          </a:xfrm>
        </p:spPr>
        <p:txBody>
          <a:bodyPr anchor="b">
            <a:normAutofit/>
          </a:bodyPr>
          <a:lstStyle/>
          <a:p>
            <a:pPr algn="l"/>
            <a:r>
              <a:rPr lang="en-BR" sz="1100" dirty="0"/>
              <a:t>Do slide anterior, se formos extrair um grupo de palavras muito importantes para estudarmos, quais seriam?</a:t>
            </a:r>
          </a:p>
          <a:p>
            <a:pPr algn="l"/>
            <a:endParaRPr lang="en-BR" sz="1100" dirty="0"/>
          </a:p>
          <a:p>
            <a:pPr marL="342900" indent="-342900" algn="l">
              <a:buFontTx/>
              <a:buChar char="-"/>
            </a:pPr>
            <a:r>
              <a:rPr lang="en-BR" sz="1100" dirty="0"/>
              <a:t>Endpoints de serviços;</a:t>
            </a:r>
          </a:p>
          <a:p>
            <a:pPr marL="342900" indent="-342900" algn="l">
              <a:buFontTx/>
              <a:buChar char="-"/>
            </a:pPr>
            <a:r>
              <a:rPr lang="en-BR" sz="1100" dirty="0"/>
              <a:t>Amazon Cognito</a:t>
            </a:r>
          </a:p>
          <a:p>
            <a:pPr marL="342900" indent="-342900" algn="l">
              <a:buFontTx/>
              <a:buChar char="-"/>
            </a:pPr>
            <a:r>
              <a:rPr lang="en-BR" sz="1100" dirty="0"/>
              <a:t>Amazon Macie</a:t>
            </a:r>
          </a:p>
          <a:p>
            <a:pPr marL="342900" indent="-342900" algn="l">
              <a:buFontTx/>
              <a:buChar char="-"/>
            </a:pPr>
            <a:r>
              <a:rPr lang="en-BR" sz="1100" dirty="0"/>
              <a:t>Amazon GuardDuty</a:t>
            </a:r>
          </a:p>
          <a:p>
            <a:pPr marL="342900" indent="-342900" algn="l">
              <a:buFontTx/>
              <a:buChar char="-"/>
            </a:pPr>
            <a:r>
              <a:rPr lang="en-BR" sz="1100" dirty="0"/>
              <a:t>Como evitamos DDoS e SQL Injection?</a:t>
            </a:r>
          </a:p>
          <a:p>
            <a:pPr marL="342900" indent="-342900" algn="l">
              <a:buFontTx/>
              <a:buChar char="-"/>
            </a:pPr>
            <a:r>
              <a:rPr lang="en-BR" sz="1100" dirty="0"/>
              <a:t>Security Groups</a:t>
            </a:r>
          </a:p>
          <a:p>
            <a:pPr marL="342900" indent="-342900" algn="l">
              <a:buFontTx/>
              <a:buChar char="-"/>
            </a:pPr>
            <a:r>
              <a:rPr lang="en-BR" sz="1100" dirty="0"/>
              <a:t>Tabela de rotas</a:t>
            </a:r>
          </a:p>
          <a:p>
            <a:pPr marL="342900" indent="-342900" algn="l">
              <a:buFontTx/>
              <a:buChar char="-"/>
            </a:pPr>
            <a:r>
              <a:rPr lang="en-BR" sz="1100" dirty="0"/>
              <a:t>ACLs de rede</a:t>
            </a:r>
          </a:p>
          <a:p>
            <a:pPr marL="342900" indent="-342900" algn="l">
              <a:buFontTx/>
              <a:buChar char="-"/>
            </a:pPr>
            <a:r>
              <a:rPr lang="en-BR" sz="1100" dirty="0"/>
              <a:t>Gateways NAT</a:t>
            </a:r>
          </a:p>
          <a:p>
            <a:pPr marL="342900" indent="-342900" algn="l">
              <a:buFontTx/>
              <a:buChar char="-"/>
            </a:pPr>
            <a:r>
              <a:rPr lang="en-BR" sz="1100" dirty="0"/>
              <a:t>Subredes públicas e privadas</a:t>
            </a:r>
          </a:p>
          <a:p>
            <a:pPr marL="342900" indent="-342900" algn="l">
              <a:buFontTx/>
              <a:buChar char="-"/>
            </a:pPr>
            <a:r>
              <a:rPr lang="en-BR" sz="1100" dirty="0"/>
              <a:t>AWS Shield, AWS WAF e AWS Secrets Manager</a:t>
            </a:r>
          </a:p>
          <a:p>
            <a:pPr marL="342900" indent="-342900" algn="l">
              <a:buFontTx/>
              <a:buChar char="-"/>
            </a:pPr>
            <a:r>
              <a:rPr lang="en-BR" sz="1100" dirty="0"/>
              <a:t>Arquiteturas híbridas (on-prem e nuvem)</a:t>
            </a:r>
          </a:p>
          <a:p>
            <a:pPr marL="342900" indent="-342900" algn="l">
              <a:buFontTx/>
              <a:buChar char="-"/>
            </a:pPr>
            <a:endParaRPr lang="en-BR" sz="1100" dirty="0"/>
          </a:p>
          <a:p>
            <a:pPr marL="342900" indent="-342900" algn="l">
              <a:buFontTx/>
              <a:buChar char="-"/>
            </a:pPr>
            <a:endParaRPr lang="en-BR" sz="1100" dirty="0"/>
          </a:p>
          <a:p>
            <a:pPr marL="342900" indent="-342900" algn="l">
              <a:buFontTx/>
              <a:buChar char="-"/>
            </a:pPr>
            <a:endParaRPr lang="en-BR" sz="1100" dirty="0"/>
          </a:p>
          <a:p>
            <a:pPr marL="342900" indent="-342900" algn="l">
              <a:buFontTx/>
              <a:buChar char="-"/>
            </a:pPr>
            <a:endParaRPr lang="en-BR" sz="1100" dirty="0"/>
          </a:p>
        </p:txBody>
      </p:sp>
      <p:sp>
        <p:nvSpPr>
          <p:cNvPr id="16" name="sketch line 1">
            <a:extLst>
              <a:ext uri="{FF2B5EF4-FFF2-40B4-BE49-F238E27FC236}">
                <a16:creationId xmlns:a16="http://schemas.microsoft.com/office/drawing/2014/main" id="{32C5B66D-E390-4A14-AB60-69626CBF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199" y="562635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646273DA-F933-4D17-A5FE-B1EF87FD7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0653" y="5626353"/>
            <a:ext cx="3479619" cy="18288"/>
          </a:xfrm>
          <a:custGeom>
            <a:avLst/>
            <a:gdLst>
              <a:gd name="connsiteX0" fmla="*/ 0 w 3479619"/>
              <a:gd name="connsiteY0" fmla="*/ 0 h 18288"/>
              <a:gd name="connsiteX1" fmla="*/ 661128 w 3479619"/>
              <a:gd name="connsiteY1" fmla="*/ 0 h 18288"/>
              <a:gd name="connsiteX2" fmla="*/ 1357051 w 3479619"/>
              <a:gd name="connsiteY2" fmla="*/ 0 h 18288"/>
              <a:gd name="connsiteX3" fmla="*/ 2087771 w 3479619"/>
              <a:gd name="connsiteY3" fmla="*/ 0 h 18288"/>
              <a:gd name="connsiteX4" fmla="*/ 2818491 w 3479619"/>
              <a:gd name="connsiteY4" fmla="*/ 0 h 18288"/>
              <a:gd name="connsiteX5" fmla="*/ 3479619 w 3479619"/>
              <a:gd name="connsiteY5" fmla="*/ 0 h 18288"/>
              <a:gd name="connsiteX6" fmla="*/ 3479619 w 3479619"/>
              <a:gd name="connsiteY6" fmla="*/ 18288 h 18288"/>
              <a:gd name="connsiteX7" fmla="*/ 2714103 w 3479619"/>
              <a:gd name="connsiteY7" fmla="*/ 18288 h 18288"/>
              <a:gd name="connsiteX8" fmla="*/ 1948587 w 3479619"/>
              <a:gd name="connsiteY8" fmla="*/ 18288 h 18288"/>
              <a:gd name="connsiteX9" fmla="*/ 1252663 w 3479619"/>
              <a:gd name="connsiteY9" fmla="*/ 18288 h 18288"/>
              <a:gd name="connsiteX10" fmla="*/ 0 w 3479619"/>
              <a:gd name="connsiteY10" fmla="*/ 18288 h 18288"/>
              <a:gd name="connsiteX11" fmla="*/ 0 w 3479619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479619" h="18288" fill="none" extrusionOk="0">
                <a:moveTo>
                  <a:pt x="0" y="0"/>
                </a:moveTo>
                <a:cubicBezTo>
                  <a:pt x="178395" y="-3637"/>
                  <a:pt x="368619" y="-28254"/>
                  <a:pt x="661128" y="0"/>
                </a:cubicBezTo>
                <a:cubicBezTo>
                  <a:pt x="953637" y="28254"/>
                  <a:pt x="1022982" y="-4416"/>
                  <a:pt x="1357051" y="0"/>
                </a:cubicBezTo>
                <a:cubicBezTo>
                  <a:pt x="1691120" y="4416"/>
                  <a:pt x="1729558" y="27777"/>
                  <a:pt x="2087771" y="0"/>
                </a:cubicBezTo>
                <a:cubicBezTo>
                  <a:pt x="2445984" y="-27777"/>
                  <a:pt x="2592094" y="4429"/>
                  <a:pt x="2818491" y="0"/>
                </a:cubicBezTo>
                <a:cubicBezTo>
                  <a:pt x="3044888" y="-4429"/>
                  <a:pt x="3204567" y="26471"/>
                  <a:pt x="3479619" y="0"/>
                </a:cubicBezTo>
                <a:cubicBezTo>
                  <a:pt x="3478910" y="8157"/>
                  <a:pt x="3479206" y="12125"/>
                  <a:pt x="3479619" y="18288"/>
                </a:cubicBezTo>
                <a:cubicBezTo>
                  <a:pt x="3315855" y="-2963"/>
                  <a:pt x="3094885" y="26965"/>
                  <a:pt x="2714103" y="18288"/>
                </a:cubicBezTo>
                <a:cubicBezTo>
                  <a:pt x="2333321" y="9611"/>
                  <a:pt x="2260528" y="-15335"/>
                  <a:pt x="1948587" y="18288"/>
                </a:cubicBezTo>
                <a:cubicBezTo>
                  <a:pt x="1636646" y="51911"/>
                  <a:pt x="1489816" y="46369"/>
                  <a:pt x="1252663" y="18288"/>
                </a:cubicBezTo>
                <a:cubicBezTo>
                  <a:pt x="1015510" y="-9793"/>
                  <a:pt x="519812" y="-12177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479619" h="18288" stroke="0" extrusionOk="0">
                <a:moveTo>
                  <a:pt x="0" y="0"/>
                </a:moveTo>
                <a:cubicBezTo>
                  <a:pt x="326045" y="25020"/>
                  <a:pt x="425411" y="-17676"/>
                  <a:pt x="661128" y="0"/>
                </a:cubicBezTo>
                <a:cubicBezTo>
                  <a:pt x="896845" y="17676"/>
                  <a:pt x="1124825" y="1478"/>
                  <a:pt x="1252663" y="0"/>
                </a:cubicBezTo>
                <a:cubicBezTo>
                  <a:pt x="1380502" y="-1478"/>
                  <a:pt x="1694914" y="11788"/>
                  <a:pt x="2018179" y="0"/>
                </a:cubicBezTo>
                <a:cubicBezTo>
                  <a:pt x="2341444" y="-11788"/>
                  <a:pt x="2451167" y="12596"/>
                  <a:pt x="2679307" y="0"/>
                </a:cubicBezTo>
                <a:cubicBezTo>
                  <a:pt x="2907447" y="-12596"/>
                  <a:pt x="3094555" y="23821"/>
                  <a:pt x="3479619" y="0"/>
                </a:cubicBezTo>
                <a:cubicBezTo>
                  <a:pt x="3479355" y="4493"/>
                  <a:pt x="3480003" y="9472"/>
                  <a:pt x="3479619" y="18288"/>
                </a:cubicBezTo>
                <a:cubicBezTo>
                  <a:pt x="3311729" y="36782"/>
                  <a:pt x="3015946" y="7938"/>
                  <a:pt x="2783695" y="18288"/>
                </a:cubicBezTo>
                <a:cubicBezTo>
                  <a:pt x="2551444" y="28638"/>
                  <a:pt x="2398767" y="-13940"/>
                  <a:pt x="2018179" y="18288"/>
                </a:cubicBezTo>
                <a:cubicBezTo>
                  <a:pt x="1637591" y="50516"/>
                  <a:pt x="1634873" y="-6356"/>
                  <a:pt x="1426644" y="18288"/>
                </a:cubicBezTo>
                <a:cubicBezTo>
                  <a:pt x="1218415" y="42932"/>
                  <a:pt x="1006973" y="4094"/>
                  <a:pt x="730720" y="18288"/>
                </a:cubicBezTo>
                <a:cubicBezTo>
                  <a:pt x="454467" y="32482"/>
                  <a:pt x="291313" y="3910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9715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348" name="Rectangle 14347">
            <a:extLst>
              <a:ext uri="{FF2B5EF4-FFF2-40B4-BE49-F238E27FC236}">
                <a16:creationId xmlns:a16="http://schemas.microsoft.com/office/drawing/2014/main" id="{92468898-5A6E-4D55-85EC-308E785EE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9768" y="411480"/>
            <a:ext cx="11201400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b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Direct Connect</a:t>
            </a:r>
          </a:p>
        </p:txBody>
      </p:sp>
      <p:sp>
        <p:nvSpPr>
          <p:cNvPr id="14349" name="Rectangle 14348">
            <a:extLst>
              <a:ext uri="{FF2B5EF4-FFF2-40B4-BE49-F238E27FC236}">
                <a16:creationId xmlns:a16="http://schemas.microsoft.com/office/drawing/2014/main" id="{3E23A947-2D45-4208-AE2B-64948C87A3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845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4338" name="Picture 2" descr="AWS Direct Connect - Amazon Virtual Private Cloud Connectivity Options">
            <a:extLst>
              <a:ext uri="{FF2B5EF4-FFF2-40B4-BE49-F238E27FC236}">
                <a16:creationId xmlns:a16="http://schemas.microsoft.com/office/drawing/2014/main" id="{BAE65F95-B30B-CFF7-7902-07A892D08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9767" y="2215946"/>
            <a:ext cx="6702552" cy="3569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14347" name="Rectangle 14346">
            <a:extLst>
              <a:ext uri="{FF2B5EF4-FFF2-40B4-BE49-F238E27FC236}">
                <a16:creationId xmlns:a16="http://schemas.microsoft.com/office/drawing/2014/main" id="{E5BBB0F9-6A59-4D02-A9C7-A2D65166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43801" y="1721922"/>
            <a:ext cx="4218432" cy="4520560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43801" y="1964237"/>
            <a:ext cx="4069082" cy="40640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800" dirty="0" err="1"/>
              <a:t>Comunicação</a:t>
            </a:r>
            <a:r>
              <a:rPr lang="en-US" sz="1800" dirty="0"/>
              <a:t> On Premise &lt;–&gt; AWS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800" b="1" dirty="0" err="1"/>
              <a:t>Quando</a:t>
            </a:r>
            <a:r>
              <a:rPr lang="en-US" sz="1800" b="1" dirty="0"/>
              <a:t> </a:t>
            </a:r>
            <a:r>
              <a:rPr lang="en-US" sz="1800" b="1" dirty="0" err="1"/>
              <a:t>precisamos</a:t>
            </a:r>
            <a:r>
              <a:rPr lang="en-US" sz="1800" b="1" dirty="0"/>
              <a:t> </a:t>
            </a:r>
            <a:r>
              <a:rPr lang="en-US" sz="1800" b="1" dirty="0" err="1"/>
              <a:t>aumentar</a:t>
            </a:r>
            <a:r>
              <a:rPr lang="en-US" sz="1800" b="1" dirty="0"/>
              <a:t> a </a:t>
            </a:r>
            <a:r>
              <a:rPr lang="en-US" sz="1800" b="1" dirty="0" err="1"/>
              <a:t>largura</a:t>
            </a:r>
            <a:r>
              <a:rPr lang="en-US" sz="1800" b="1" dirty="0"/>
              <a:t> de </a:t>
            </a:r>
            <a:r>
              <a:rPr lang="en-US" sz="1800" b="1" dirty="0" err="1"/>
              <a:t>banda</a:t>
            </a:r>
            <a:r>
              <a:rPr lang="en-US" sz="1800" b="1" dirty="0"/>
              <a:t> de modo </a:t>
            </a:r>
            <a:r>
              <a:rPr lang="en-US" sz="1800" b="1" dirty="0" err="1"/>
              <a:t>significativo</a:t>
            </a:r>
            <a:endParaRPr lang="en-US" sz="1800" b="1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800" dirty="0" err="1"/>
              <a:t>Conexão</a:t>
            </a:r>
            <a:r>
              <a:rPr lang="en-US" sz="1800" dirty="0"/>
              <a:t> </a:t>
            </a:r>
            <a:r>
              <a:rPr lang="en-US" sz="1800" dirty="0" err="1"/>
              <a:t>estável</a:t>
            </a:r>
            <a:r>
              <a:rPr lang="en-US" sz="1800" dirty="0"/>
              <a:t> e </a:t>
            </a:r>
            <a:r>
              <a:rPr lang="en-US" sz="1800" dirty="0" err="1"/>
              <a:t>segura</a:t>
            </a:r>
            <a:endParaRPr lang="en-US" sz="1800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0101392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400" y="316089"/>
            <a:ext cx="4018844" cy="603073"/>
          </a:xfrm>
        </p:spPr>
        <p:txBody>
          <a:bodyPr>
            <a:normAutofit fontScale="90000"/>
          </a:bodyPr>
          <a:lstStyle/>
          <a:p>
            <a:r>
              <a:rPr lang="en-BR" sz="4000" dirty="0"/>
              <a:t>Transit Gateway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FED942-F082-2904-CC4C-0D6CA77D8A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6912" y="1046311"/>
            <a:ext cx="7476066" cy="520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45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1355" y="1230488"/>
            <a:ext cx="6378222" cy="755779"/>
          </a:xfrm>
        </p:spPr>
        <p:txBody>
          <a:bodyPr>
            <a:normAutofit/>
          </a:bodyPr>
          <a:lstStyle/>
          <a:p>
            <a:r>
              <a:rPr lang="en-BR" sz="4800" dirty="0"/>
              <a:t>Web Application Firewall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6E2BDAC-2EFB-5A44-DB2A-67F91BB799F6}"/>
              </a:ext>
            </a:extLst>
          </p:cNvPr>
          <p:cNvSpPr/>
          <p:nvPr/>
        </p:nvSpPr>
        <p:spPr>
          <a:xfrm>
            <a:off x="1755421" y="3130726"/>
            <a:ext cx="8190090" cy="154287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R" dirty="0"/>
              <a:t>Palavras e contextos chave: (1) Prevenção de SQL injection, (2) monitoramento de requisições HTTP e HTTPS para ELBs e distribuições Cloudfront, (3) Bloqueio de tráfego baseado em padrões de endereços de I</a:t>
            </a:r>
            <a:r>
              <a:rPr lang="en-US" dirty="0"/>
              <a:t>p</a:t>
            </a:r>
            <a:r>
              <a:rPr lang="en-BR" dirty="0"/>
              <a:t>s.</a:t>
            </a:r>
          </a:p>
        </p:txBody>
      </p:sp>
      <p:pic>
        <p:nvPicPr>
          <p:cNvPr id="4" name="Picture 3" descr="An orange circle with a white exclamation mark&#10;&#10;Description automatically generated">
            <a:extLst>
              <a:ext uri="{FF2B5EF4-FFF2-40B4-BE49-F238E27FC236}">
                <a16:creationId xmlns:a16="http://schemas.microsoft.com/office/drawing/2014/main" id="{1F3E0FCF-D7BB-5D5E-2DAD-2F9C4A4735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490735" y="2799115"/>
            <a:ext cx="578247" cy="66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883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47911" y="1015999"/>
            <a:ext cx="3973688" cy="828853"/>
          </a:xfrm>
        </p:spPr>
        <p:txBody>
          <a:bodyPr>
            <a:normAutofit/>
          </a:bodyPr>
          <a:lstStyle/>
          <a:p>
            <a:r>
              <a:rPr lang="en-BR" sz="4000" dirty="0"/>
              <a:t>Amazon Macie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E83EF6C-F61C-96E0-3284-FA0786EBF81B}"/>
              </a:ext>
            </a:extLst>
          </p:cNvPr>
          <p:cNvSpPr/>
          <p:nvPr/>
        </p:nvSpPr>
        <p:spPr>
          <a:xfrm>
            <a:off x="1639710" y="2822222"/>
            <a:ext cx="8190090" cy="104872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R" dirty="0"/>
              <a:t>Palavras e contextos chave: (1) Vamos associar o Macie ao S3 e proteção de dados sensíveis, (2) proteção de dados sensíveis no contexto do S3.</a:t>
            </a:r>
          </a:p>
        </p:txBody>
      </p:sp>
      <p:pic>
        <p:nvPicPr>
          <p:cNvPr id="3" name="Picture 2" descr="An orange circle with a white exclamation mark&#10;&#10;Description automatically generated">
            <a:extLst>
              <a:ext uri="{FF2B5EF4-FFF2-40B4-BE49-F238E27FC236}">
                <a16:creationId xmlns:a16="http://schemas.microsoft.com/office/drawing/2014/main" id="{9FEDC706-5754-A64A-9B3F-DFCE038C6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442757" y="2490611"/>
            <a:ext cx="578247" cy="66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8305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367" name="Rectangle 15366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639193"/>
            <a:ext cx="3571810" cy="3573516"/>
          </a:xfrm>
        </p:spPr>
        <p:txBody>
          <a:bodyPr>
            <a:normAutofit/>
          </a:bodyPr>
          <a:lstStyle/>
          <a:p>
            <a:pPr algn="l"/>
            <a:r>
              <a:rPr lang="en-BR" sz="6600"/>
              <a:t>Amazon Cognito</a:t>
            </a:r>
          </a:p>
        </p:txBody>
      </p:sp>
      <p:sp>
        <p:nvSpPr>
          <p:cNvPr id="15369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362" name="Picture 2" descr="O que é o Amazon Cognito? - Amazon Cognito">
            <a:extLst>
              <a:ext uri="{FF2B5EF4-FFF2-40B4-BE49-F238E27FC236}">
                <a16:creationId xmlns:a16="http://schemas.microsoft.com/office/drawing/2014/main" id="{F97F3610-33AD-0A6E-8BB5-6B10AF384E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187771"/>
            <a:ext cx="7214616" cy="445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753973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415" name="Rectangle 1741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639193"/>
            <a:ext cx="3571810" cy="3573516"/>
          </a:xfrm>
        </p:spPr>
        <p:txBody>
          <a:bodyPr>
            <a:normAutofit/>
          </a:bodyPr>
          <a:lstStyle/>
          <a:p>
            <a:pPr algn="l"/>
            <a:r>
              <a:rPr lang="en-BR" sz="6600"/>
              <a:t>Amazon Cognito</a:t>
            </a:r>
          </a:p>
        </p:txBody>
      </p:sp>
      <p:sp>
        <p:nvSpPr>
          <p:cNvPr id="174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410" name="Picture 2" descr="Document processing architectural diagram">
            <a:extLst>
              <a:ext uri="{FF2B5EF4-FFF2-40B4-BE49-F238E27FC236}">
                <a16:creationId xmlns:a16="http://schemas.microsoft.com/office/drawing/2014/main" id="{580557FD-6047-9E3B-A54A-2AA7A4E81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74002" y="1478467"/>
            <a:ext cx="7214616" cy="3643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D44E1C-251C-4822-F5B3-D8B096AABECF}"/>
              </a:ext>
            </a:extLst>
          </p:cNvPr>
          <p:cNvSpPr txBox="1"/>
          <p:nvPr/>
        </p:nvSpPr>
        <p:spPr>
          <a:xfrm>
            <a:off x="638882" y="5816142"/>
            <a:ext cx="11230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R" b="1" dirty="0"/>
              <a:t>Ref.: </a:t>
            </a:r>
            <a:r>
              <a:rPr lang="en-US" b="1" dirty="0"/>
              <a:t>https://</a:t>
            </a:r>
            <a:r>
              <a:rPr lang="en-US" b="1" dirty="0" err="1"/>
              <a:t>aws.amazon.com</a:t>
            </a:r>
            <a:r>
              <a:rPr lang="en-US" b="1" dirty="0"/>
              <a:t>/blogs/architecture/convert-and-watermark-documents-automatically-with-amazon-s3-object-lambda/</a:t>
            </a:r>
            <a:endParaRPr lang="en-BR" b="1" dirty="0"/>
          </a:p>
        </p:txBody>
      </p:sp>
    </p:spTree>
    <p:extLst>
      <p:ext uri="{BB962C8B-B14F-4D97-AF65-F5344CB8AC3E}">
        <p14:creationId xmlns:p14="http://schemas.microsoft.com/office/powerpoint/2010/main" val="4055521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00574" y="2944019"/>
            <a:ext cx="8094135" cy="1466674"/>
          </a:xfrm>
        </p:spPr>
        <p:txBody>
          <a:bodyPr>
            <a:normAutofit fontScale="92500" lnSpcReduction="10000"/>
          </a:bodyPr>
          <a:lstStyle/>
          <a:p>
            <a:r>
              <a:rPr lang="en-BR" dirty="0"/>
              <a:t>Antes de qualquer coisa, alguns conceitos importantes para esse serviço da AWS</a:t>
            </a:r>
          </a:p>
          <a:p>
            <a:pPr marL="342900" indent="-342900">
              <a:buFontTx/>
              <a:buChar char="-"/>
            </a:pPr>
            <a:r>
              <a:rPr lang="en-BR" dirty="0"/>
              <a:t>(1) Modelo OSI</a:t>
            </a:r>
          </a:p>
          <a:p>
            <a:pPr marL="342900" indent="-342900">
              <a:buFontTx/>
              <a:buChar char="-"/>
            </a:pPr>
            <a:r>
              <a:rPr lang="en-BR" dirty="0"/>
              <a:t>(2) DDoS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34175" y="993422"/>
            <a:ext cx="3623734" cy="930452"/>
          </a:xfrm>
        </p:spPr>
        <p:txBody>
          <a:bodyPr>
            <a:normAutofit fontScale="90000"/>
          </a:bodyPr>
          <a:lstStyle/>
          <a:p>
            <a:r>
              <a:rPr lang="en-BR" dirty="0"/>
              <a:t>AWS Shield</a:t>
            </a:r>
          </a:p>
        </p:txBody>
      </p:sp>
    </p:spTree>
    <p:extLst>
      <p:ext uri="{BB962C8B-B14F-4D97-AF65-F5344CB8AC3E}">
        <p14:creationId xmlns:p14="http://schemas.microsoft.com/office/powerpoint/2010/main" val="471395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9240" y="699911"/>
            <a:ext cx="5379160" cy="420070"/>
          </a:xfrm>
        </p:spPr>
        <p:txBody>
          <a:bodyPr>
            <a:normAutofit fontScale="62500" lnSpcReduction="20000"/>
          </a:bodyPr>
          <a:lstStyle/>
          <a:p>
            <a:r>
              <a:rPr lang="en-BR" dirty="0"/>
              <a:t>(1) Modelo OSI: O AWS Shield vai atuar nas camadas 3, 4 e 7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30EC1F-9D9C-5A7F-3BF1-ECAF86000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523" y="1124661"/>
            <a:ext cx="7035099" cy="46086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0174422-F2A0-A5C9-471F-4DACCDF88500}"/>
              </a:ext>
            </a:extLst>
          </p:cNvPr>
          <p:cNvSpPr txBox="1"/>
          <p:nvPr/>
        </p:nvSpPr>
        <p:spPr>
          <a:xfrm>
            <a:off x="2365018" y="5553681"/>
            <a:ext cx="66152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R" b="1" dirty="0"/>
              <a:t>Referência: </a:t>
            </a:r>
            <a:r>
              <a:rPr lang="en-US" dirty="0"/>
              <a:t>https://</a:t>
            </a:r>
            <a:r>
              <a:rPr lang="en-US" dirty="0" err="1"/>
              <a:t>www.cloudflare.com</a:t>
            </a:r>
            <a:r>
              <a:rPr lang="en-US" dirty="0"/>
              <a:t>/pt-</a:t>
            </a:r>
            <a:r>
              <a:rPr lang="en-US" dirty="0" err="1"/>
              <a:t>br</a:t>
            </a:r>
            <a:r>
              <a:rPr lang="en-US" dirty="0"/>
              <a:t>/learning/</a:t>
            </a:r>
            <a:r>
              <a:rPr lang="en-US" dirty="0" err="1"/>
              <a:t>ddos</a:t>
            </a:r>
            <a:r>
              <a:rPr lang="en-US" dirty="0"/>
              <a:t>/glossary/open-systems-interconnection-model-</a:t>
            </a:r>
            <a:r>
              <a:rPr lang="en-US" dirty="0" err="1"/>
              <a:t>osi</a:t>
            </a:r>
            <a:r>
              <a:rPr lang="en-US" dirty="0"/>
              <a:t>/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328894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140" y="380989"/>
            <a:ext cx="1540938" cy="420070"/>
          </a:xfrm>
        </p:spPr>
        <p:txBody>
          <a:bodyPr>
            <a:normAutofit lnSpcReduction="10000"/>
          </a:bodyPr>
          <a:lstStyle/>
          <a:p>
            <a:r>
              <a:rPr lang="en-BR" dirty="0"/>
              <a:t>(2) DDoS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0174422-F2A0-A5C9-471F-4DACCDF88500}"/>
              </a:ext>
            </a:extLst>
          </p:cNvPr>
          <p:cNvSpPr txBox="1"/>
          <p:nvPr/>
        </p:nvSpPr>
        <p:spPr>
          <a:xfrm>
            <a:off x="2365018" y="5553681"/>
            <a:ext cx="66152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BR" b="1" dirty="0"/>
              <a:t>Referência: </a:t>
            </a:r>
            <a:r>
              <a:rPr lang="en-US" dirty="0"/>
              <a:t>https://</a:t>
            </a:r>
            <a:r>
              <a:rPr lang="en-US" dirty="0" err="1"/>
              <a:t>www.cloudflare.com</a:t>
            </a:r>
            <a:r>
              <a:rPr lang="en-US" dirty="0"/>
              <a:t>/pt-</a:t>
            </a:r>
            <a:r>
              <a:rPr lang="en-US" dirty="0" err="1"/>
              <a:t>br</a:t>
            </a:r>
            <a:r>
              <a:rPr lang="en-US" dirty="0"/>
              <a:t>/learning/</a:t>
            </a:r>
            <a:r>
              <a:rPr lang="en-US" dirty="0" err="1"/>
              <a:t>ddos</a:t>
            </a:r>
            <a:r>
              <a:rPr lang="en-US" dirty="0"/>
              <a:t>/glossary/open-systems-interconnection-model-</a:t>
            </a:r>
            <a:r>
              <a:rPr lang="en-US" dirty="0" err="1"/>
              <a:t>osi</a:t>
            </a:r>
            <a:r>
              <a:rPr lang="en-US" dirty="0"/>
              <a:t>/</a:t>
            </a:r>
            <a:endParaRPr lang="en-B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8F144C-CC06-6CA4-D5FE-82B44BF157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8140" y="908043"/>
            <a:ext cx="6121399" cy="4262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17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0" name="Rectangle 2059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927" y="1079702"/>
            <a:ext cx="4023360" cy="769482"/>
          </a:xfrm>
        </p:spPr>
        <p:txBody>
          <a:bodyPr anchor="b">
            <a:normAutofit/>
          </a:bodyPr>
          <a:lstStyle/>
          <a:p>
            <a:pPr algn="l"/>
            <a:r>
              <a:rPr lang="en-BR" sz="4800" dirty="0"/>
              <a:t>Shield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6044" y="2156898"/>
            <a:ext cx="3933306" cy="1208141"/>
          </a:xfrm>
        </p:spPr>
        <p:txBody>
          <a:bodyPr>
            <a:noAutofit/>
          </a:bodyPr>
          <a:lstStyle/>
          <a:p>
            <a:pPr marL="342900" indent="-342900" algn="l">
              <a:buFontTx/>
              <a:buChar char="-"/>
            </a:pPr>
            <a:r>
              <a:rPr lang="en-BR" sz="1400" dirty="0"/>
              <a:t>Standard: Defesa contra Distributed Denial of Service (DDoS) nas camadas 3 e 4. É automaticamente habilitado para todos os usuários da AWS.</a:t>
            </a:r>
          </a:p>
          <a:p>
            <a:pPr marL="342900" indent="-342900" algn="l">
              <a:buFontTx/>
              <a:buChar char="-"/>
            </a:pPr>
            <a:endParaRPr lang="en-BR" sz="1400" dirty="0"/>
          </a:p>
          <a:p>
            <a:pPr marL="342900" indent="-342900" algn="l">
              <a:buFontTx/>
              <a:buChar char="-"/>
            </a:pPr>
            <a:r>
              <a:rPr lang="en-BR" sz="1400" dirty="0"/>
              <a:t>Advanced: Atua na camada 7. Prot</a:t>
            </a:r>
            <a:r>
              <a:rPr lang="en-US" sz="1400" dirty="0" err="1"/>
              <a:t>ege</a:t>
            </a:r>
            <a:r>
              <a:rPr lang="en-US" sz="1400" dirty="0"/>
              <a:t> </a:t>
            </a:r>
            <a:r>
              <a:rPr lang="en-US" sz="1400" dirty="0" err="1"/>
              <a:t>serviços</a:t>
            </a:r>
            <a:r>
              <a:rPr lang="en-US" sz="1400" dirty="0"/>
              <a:t> </a:t>
            </a:r>
            <a:r>
              <a:rPr lang="en-US" sz="1400" dirty="0" err="1"/>
              <a:t>como</a:t>
            </a:r>
            <a:r>
              <a:rPr lang="en-US" sz="1400" dirty="0"/>
              <a:t> CloudFront, Route 53 e Elastic Load Balancer</a:t>
            </a:r>
            <a:endParaRPr lang="en-BR" sz="1400" dirty="0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2050" name="Picture 2" descr="Exemplo de resiliência a DDoS para aplicativos web comuns - AWS WAF, AWS  Firewall Manager, e AWS Shield Advanced">
            <a:extLst>
              <a:ext uri="{FF2B5EF4-FFF2-40B4-BE49-F238E27FC236}">
                <a16:creationId xmlns:a16="http://schemas.microsoft.com/office/drawing/2014/main" id="{3EFE5430-A419-1E36-8193-63695484AA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57466" y="1234832"/>
            <a:ext cx="7488355" cy="4755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9249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6E6E6"/>
            </a:solidFill>
          </a:ln>
          <a:effectLst>
            <a:outerShdw blurRad="762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E33B0-19EE-519D-4827-38614254E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7927" y="1079032"/>
            <a:ext cx="4023360" cy="897497"/>
          </a:xfrm>
        </p:spPr>
        <p:txBody>
          <a:bodyPr anchor="b">
            <a:normAutofit/>
          </a:bodyPr>
          <a:lstStyle/>
          <a:p>
            <a:pPr algn="l"/>
            <a:r>
              <a:rPr lang="en-BR" sz="4800" i="1"/>
              <a:t>VPC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86EB18-A9BD-DFEC-F622-591EA1F99D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>
            <a:normAutofit/>
          </a:bodyPr>
          <a:lstStyle/>
          <a:p>
            <a:pPr algn="l"/>
            <a:endParaRPr lang="en-BR" sz="2000" dirty="0"/>
          </a:p>
          <a:p>
            <a:pPr algn="l"/>
            <a:endParaRPr lang="en-BR" sz="2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F566E8B-44C0-0E80-AA7B-DD6FCBBECC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5320" y="625684"/>
            <a:ext cx="6146907" cy="54553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1F4342-F286-B49E-7576-5AC057581582}"/>
              </a:ext>
            </a:extLst>
          </p:cNvPr>
          <p:cNvSpPr txBox="1"/>
          <p:nvPr/>
        </p:nvSpPr>
        <p:spPr>
          <a:xfrm>
            <a:off x="271432" y="4788467"/>
            <a:ext cx="49142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I</a:t>
            </a:r>
            <a:r>
              <a:rPr lang="en-BR" dirty="0"/>
              <a:t>mportante ressaltar: uma sub-rede por AZ</a:t>
            </a:r>
          </a:p>
          <a:p>
            <a:pPr marL="285750" indent="-285750">
              <a:buFontTx/>
              <a:buChar char="-"/>
            </a:pPr>
            <a:r>
              <a:rPr lang="en-BR" dirty="0"/>
              <a:t>A VPC está em várias A</a:t>
            </a:r>
            <a:r>
              <a:rPr lang="en-US" dirty="0"/>
              <a:t>z</a:t>
            </a:r>
            <a:r>
              <a:rPr lang="en-BR" dirty="0"/>
              <a:t>s</a:t>
            </a:r>
          </a:p>
          <a:p>
            <a:pPr marL="285750" indent="-285750">
              <a:buFontTx/>
              <a:buChar char="-"/>
            </a:pPr>
            <a:r>
              <a:rPr lang="en-BR" dirty="0"/>
              <a:t>Internet gateway para integrar com a Internet</a:t>
            </a:r>
          </a:p>
        </p:txBody>
      </p:sp>
    </p:spTree>
    <p:extLst>
      <p:ext uri="{BB962C8B-B14F-4D97-AF65-F5344CB8AC3E}">
        <p14:creationId xmlns:p14="http://schemas.microsoft.com/office/powerpoint/2010/main" val="32234170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439" name="Rectangle 1843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639193"/>
            <a:ext cx="3571810" cy="3573516"/>
          </a:xfrm>
        </p:spPr>
        <p:txBody>
          <a:bodyPr>
            <a:normAutofit/>
          </a:bodyPr>
          <a:lstStyle/>
          <a:p>
            <a:pPr algn="l"/>
            <a:r>
              <a:rPr lang="en-BR" sz="6600"/>
              <a:t>Secrets Manager</a:t>
            </a:r>
          </a:p>
        </p:txBody>
      </p:sp>
      <p:sp>
        <p:nvSpPr>
          <p:cNvPr id="1844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434" name="Picture 2" descr="How to replicate secrets in AWS Secrets Manager to multiple Regions | AWS  Security Blog">
            <a:extLst>
              <a:ext uri="{FF2B5EF4-FFF2-40B4-BE49-F238E27FC236}">
                <a16:creationId xmlns:a16="http://schemas.microsoft.com/office/drawing/2014/main" id="{7E936911-917D-6107-AC05-932CE0231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754894"/>
            <a:ext cx="7214616" cy="5320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4870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439" name="Rectangle 1843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639193"/>
            <a:ext cx="3571810" cy="3573516"/>
          </a:xfrm>
        </p:spPr>
        <p:txBody>
          <a:bodyPr>
            <a:normAutofit/>
          </a:bodyPr>
          <a:lstStyle/>
          <a:p>
            <a:pPr algn="l"/>
            <a:r>
              <a:rPr lang="en-BR" sz="6600"/>
              <a:t>Secrets Manager</a:t>
            </a:r>
          </a:p>
        </p:txBody>
      </p:sp>
      <p:sp>
        <p:nvSpPr>
          <p:cNvPr id="1844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3AED0B-F2FA-5C81-736C-A021EBF28B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651" y="1068607"/>
            <a:ext cx="7267919" cy="4720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9920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439" name="Rectangle 1843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2487" y="2620164"/>
            <a:ext cx="3409181" cy="1617672"/>
          </a:xfrm>
        </p:spPr>
        <p:txBody>
          <a:bodyPr>
            <a:normAutofit fontScale="90000"/>
          </a:bodyPr>
          <a:lstStyle/>
          <a:p>
            <a:pPr algn="l"/>
            <a:r>
              <a:rPr lang="en-BR" sz="6600" dirty="0"/>
              <a:t>Secrets Manager</a:t>
            </a:r>
          </a:p>
        </p:txBody>
      </p:sp>
      <p:sp>
        <p:nvSpPr>
          <p:cNvPr id="1844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43F5DEFD-C286-5163-76E4-FBE5BB2DA304}"/>
              </a:ext>
            </a:extLst>
          </p:cNvPr>
          <p:cNvSpPr/>
          <p:nvPr/>
        </p:nvSpPr>
        <p:spPr>
          <a:xfrm>
            <a:off x="2444902" y="930100"/>
            <a:ext cx="8190090" cy="104872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BR" dirty="0"/>
              <a:t>Palavras e contextos chave: (1) rotação periódica de segredos; (2) casos de uso: guardar credenciais de aplicativos, bancos de dados, chaves de API etc. (3) Importante diferenciar o Secrets Manager do KMS e ACM (ver slide anterior). </a:t>
            </a:r>
          </a:p>
        </p:txBody>
      </p:sp>
      <p:pic>
        <p:nvPicPr>
          <p:cNvPr id="9" name="Picture 8" descr="An orange circle with a white exclamation mark&#10;&#10;Description automatically generated">
            <a:extLst>
              <a:ext uri="{FF2B5EF4-FFF2-40B4-BE49-F238E27FC236}">
                <a16:creationId xmlns:a16="http://schemas.microsoft.com/office/drawing/2014/main" id="{C5DECF8D-FB9C-C719-4F6F-14B0FDB5A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345869" y="580656"/>
            <a:ext cx="578247" cy="663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92736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028021"/>
            <a:ext cx="4023360" cy="3298476"/>
          </a:xfrm>
        </p:spPr>
        <p:txBody>
          <a:bodyPr anchor="b">
            <a:normAutofit/>
          </a:bodyPr>
          <a:lstStyle/>
          <a:p>
            <a:pPr algn="l"/>
            <a:r>
              <a:rPr lang="en-BR" sz="4800"/>
              <a:t>GuardDuty</a:t>
            </a:r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074" name="Picture 2" descr="Habilitar Amazon GuardDuty para detectar ameaças e automatizar ações de  acordo com as descobertas :: Modelo de maturidade de segurança da AWS">
            <a:extLst>
              <a:ext uri="{FF2B5EF4-FFF2-40B4-BE49-F238E27FC236}">
                <a16:creationId xmlns:a16="http://schemas.microsoft.com/office/drawing/2014/main" id="{511E43A2-9974-8EEF-B7A1-4E7044E64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37141" y="1367744"/>
            <a:ext cx="6846363" cy="39644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011DCE9-98E0-E3A8-E837-7B36570B0093}"/>
              </a:ext>
            </a:extLst>
          </p:cNvPr>
          <p:cNvSpPr txBox="1"/>
          <p:nvPr/>
        </p:nvSpPr>
        <p:spPr>
          <a:xfrm>
            <a:off x="3714044" y="5910439"/>
            <a:ext cx="8076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b="1" dirty="0"/>
              <a:t>Referência: </a:t>
            </a:r>
            <a:r>
              <a:rPr lang="en-US" dirty="0"/>
              <a:t>https://</a:t>
            </a:r>
            <a:r>
              <a:rPr lang="en-US" dirty="0" err="1"/>
              <a:t>maturitymodel.security.aws.dev</a:t>
            </a:r>
            <a:r>
              <a:rPr lang="en-US" dirty="0"/>
              <a:t>/pt/1.-quickwins/</a:t>
            </a:r>
            <a:r>
              <a:rPr lang="en-US" dirty="0" err="1"/>
              <a:t>guardduty</a:t>
            </a:r>
            <a:r>
              <a:rPr lang="en-US" dirty="0"/>
              <a:t>/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20015964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07645" y="1219200"/>
            <a:ext cx="4560709" cy="851429"/>
          </a:xfrm>
        </p:spPr>
        <p:txBody>
          <a:bodyPr>
            <a:normAutofit fontScale="90000"/>
          </a:bodyPr>
          <a:lstStyle/>
          <a:p>
            <a:r>
              <a:rPr lang="en-BR" dirty="0"/>
              <a:t>GuardDuty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BR" dirty="0"/>
              <a:t>AWS SAA-CO3 Study Guide (tradução livre): “Analisa </a:t>
            </a:r>
            <a:r>
              <a:rPr lang="en-BR" b="1" dirty="0">
                <a:solidFill>
                  <a:schemeClr val="accent2">
                    <a:lumMod val="75000"/>
                  </a:schemeClr>
                </a:solidFill>
              </a:rPr>
              <a:t>VPC flow logs</a:t>
            </a:r>
            <a:r>
              <a:rPr lang="en-BR" dirty="0"/>
              <a:t>, logs de eventos de gerenciamento do </a:t>
            </a:r>
            <a:r>
              <a:rPr lang="en-BR" b="1" dirty="0">
                <a:solidFill>
                  <a:schemeClr val="accent2">
                    <a:lumMod val="75000"/>
                  </a:schemeClr>
                </a:solidFill>
              </a:rPr>
              <a:t>CloudTrail</a:t>
            </a:r>
            <a:r>
              <a:rPr lang="en-BR" dirty="0"/>
              <a:t>, </a:t>
            </a:r>
            <a:r>
              <a:rPr lang="en-BR" b="1" dirty="0">
                <a:solidFill>
                  <a:schemeClr val="accent2">
                    <a:lumMod val="75000"/>
                  </a:schemeClr>
                </a:solidFill>
              </a:rPr>
              <a:t>Route 53 DNS query logs</a:t>
            </a:r>
            <a:r>
              <a:rPr lang="en-BR" dirty="0"/>
              <a:t>, buscando endereços de IP maliciosos já conhecidos, nomes de domínios e potencial atividade maliciosa.”</a:t>
            </a:r>
          </a:p>
          <a:p>
            <a:pPr marL="285750" indent="-285750">
              <a:buFontTx/>
              <a:buChar char="-"/>
            </a:pPr>
            <a:endParaRPr lang="en-BR" dirty="0"/>
          </a:p>
          <a:p>
            <a:pPr marL="285750" indent="-285750">
              <a:buFontTx/>
              <a:buChar char="-"/>
            </a:pPr>
            <a:endParaRPr lang="en-BR" dirty="0"/>
          </a:p>
          <a:p>
            <a:pPr marL="285750" indent="-285750">
              <a:buFontTx/>
              <a:buChar char="-"/>
            </a:pPr>
            <a:r>
              <a:rPr lang="en-BR" dirty="0"/>
              <a:t>O GuardDuty atua com foco no tráfego de rede. Não confundir com o Amazon Inspector (comum algum cenário que possa gerar alguma dúvida entre os dois).</a:t>
            </a:r>
          </a:p>
          <a:p>
            <a:pPr marL="285750" indent="-285750">
              <a:buFontTx/>
              <a:buChar char="-"/>
            </a:pP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12264949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/>
          </a:bodyPr>
          <a:lstStyle/>
          <a:p>
            <a:pPr algn="l"/>
            <a:r>
              <a:rPr lang="en-BR" sz="4000">
                <a:solidFill>
                  <a:schemeClr val="tx2"/>
                </a:solidFill>
              </a:rPr>
              <a:t>Questões</a:t>
            </a:r>
          </a:p>
        </p:txBody>
      </p:sp>
      <p:pic>
        <p:nvPicPr>
          <p:cNvPr id="11" name="Graphic 10" descr="Help">
            <a:extLst>
              <a:ext uri="{FF2B5EF4-FFF2-40B4-BE49-F238E27FC236}">
                <a16:creationId xmlns:a16="http://schemas.microsoft.com/office/drawing/2014/main" id="{02B2E162-83B3-0AD5-AD7F-8A0F9B0455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8782163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18180" y="2801921"/>
            <a:ext cx="1104053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Secrets Manager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Certificate Manager (ACM)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Key Management Service (KMS)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Config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  <p:graphicFrame>
        <p:nvGraphicFramePr>
          <p:cNvPr id="8" name="TextBox 5">
            <a:extLst>
              <a:ext uri="{FF2B5EF4-FFF2-40B4-BE49-F238E27FC236}">
                <a16:creationId xmlns:a16="http://schemas.microsoft.com/office/drawing/2014/main" id="{C2C1CC7E-1B7F-B4F5-5336-47930AF32E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60426726"/>
              </p:ext>
            </p:extLst>
          </p:nvPr>
        </p:nvGraphicFramePr>
        <p:xfrm>
          <a:off x="518180" y="988200"/>
          <a:ext cx="11164711" cy="14660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6D61E885-5AE2-4EA7-9919-27A464DA1524}"/>
              </a:ext>
            </a:extLst>
          </p:cNvPr>
          <p:cNvSpPr txBox="1"/>
          <p:nvPr/>
        </p:nvSpPr>
        <p:spPr>
          <a:xfrm>
            <a:off x="518180" y="409685"/>
            <a:ext cx="1601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Q</a:t>
            </a:r>
            <a:r>
              <a:rPr lang="en-BR" sz="2400" b="1" dirty="0"/>
              <a:t>uestão 1</a:t>
            </a:r>
          </a:p>
        </p:txBody>
      </p:sp>
    </p:spTree>
    <p:extLst>
      <p:ext uri="{BB962C8B-B14F-4D97-AF65-F5344CB8AC3E}">
        <p14:creationId xmlns:p14="http://schemas.microsoft.com/office/powerpoint/2010/main" val="6463495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474133" y="776112"/>
            <a:ext cx="1144693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l">
              <a:buAutoNum type="arabicParenR"/>
            </a:pP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Gabarito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Secrets Manager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O AWS Secrets Manager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projetado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especificamente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armazenar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gerenciar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segredos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forma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segura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com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suporte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rotação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automática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integração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com outros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AWS.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Certificate Manager (ACM)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O AWS Certificate Manager (ACM)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utilizado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principalmente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gerenciar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certificados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SSL/TLS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seus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domínios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é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melhor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escolha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armazenamento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segredos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Key Management Service (KMS)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O AWS Key Management Service (KMS)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utilizado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criar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gerenciar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chaves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criptografia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mas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fornece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funcionalidades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específicas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rotação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automática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segredos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ou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armazenamento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credenciais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aplicativos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Config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O AWS Config é um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permite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avaliar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auditar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avaliar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configurações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recursos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AWS, mas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adequado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gerenciar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segredos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3141820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474133" y="776112"/>
            <a:ext cx="1144693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2) Uma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empresa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está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projetando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infraestrutura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AWS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precisa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garantir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segurança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controle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tanto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sub-rede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quanto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EC2.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arquitetura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proposta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inclui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várias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sub-redes com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diferentes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requisitos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segurança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múltiplas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instâncias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EC2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necessitam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políticas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acesso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específicas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Qual é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diferença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principal entre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ACL de rede e um security group no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contexto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controle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AWS,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como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cada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um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pode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ser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utilizado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arquitetura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?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Uma ACL de rede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sub-rede,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enquanto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um security group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um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recurso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específico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AWS,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como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Uma ACL de rede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enquanto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um security group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sub-rede.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Ambos, ACL de rede e security group,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Uma ACL de rede e um security group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utilizados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apenas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entrada,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saída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2121029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474133" y="776112"/>
            <a:ext cx="11446934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2)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Gabarito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Uma ACL de rede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sub-rede,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enquanto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um security group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um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recurso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específico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AWS,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como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EC2.</a:t>
            </a:r>
          </a:p>
          <a:p>
            <a:pPr algn="l"/>
            <a:endParaRPr lang="en-US" b="1" dirty="0">
              <a:solidFill>
                <a:srgbClr val="000000"/>
              </a:solidFill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Uma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ACL de rede (Network ACL)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usada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gerenciar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de entrada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saída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uma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sub-rede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inteira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permitindo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ou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negando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com base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regras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configuradas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.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Isso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útil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definir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políticas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de segurança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todo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atravessa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 sub-rede. Por outro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lado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um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security group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 atua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como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um firewall virtual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instâncias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específicas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controlando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de entrada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saída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para esses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recursos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de forma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mais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granular,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permitindo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definição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regras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acesso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específicas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cada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  <a:latin typeface="-webkit-standard"/>
              </a:rPr>
              <a:t>instância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EC2.</a:t>
            </a:r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Uma ACL de rede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enquanto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um security group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sub-rede.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Ambos, ACL de rede e security group,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Uma ACL de rede e um security group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utilizados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apenas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controlar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entrada,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saída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30665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8882" y="639193"/>
            <a:ext cx="3571810" cy="3573516"/>
          </a:xfrm>
        </p:spPr>
        <p:txBody>
          <a:bodyPr>
            <a:normAutofit/>
          </a:bodyPr>
          <a:lstStyle/>
          <a:p>
            <a:pPr algn="l"/>
            <a:r>
              <a:rPr lang="en-BR" sz="6600"/>
              <a:t>Virtual Private Cloud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882" y="4631161"/>
            <a:ext cx="3571810" cy="1559327"/>
          </a:xfrm>
        </p:spPr>
        <p:txBody>
          <a:bodyPr>
            <a:normAutofit/>
          </a:bodyPr>
          <a:lstStyle/>
          <a:p>
            <a:pPr marL="342900" indent="-342900" algn="l">
              <a:buFontTx/>
              <a:buChar char="-"/>
            </a:pPr>
            <a:r>
              <a:rPr lang="en-BR" sz="1300" dirty="0"/>
              <a:t>CIDR: Classless Inter-Domain Routing -&gt; Faixa de endereços de IP disponíveis nessa rede privada.</a:t>
            </a:r>
          </a:p>
          <a:p>
            <a:pPr marL="342900" indent="-342900" algn="l">
              <a:buFontTx/>
              <a:buChar char="-"/>
            </a:pPr>
            <a:endParaRPr lang="en-BR" sz="1300" dirty="0"/>
          </a:p>
          <a:p>
            <a:pPr marL="342900" indent="-342900" algn="l">
              <a:buFontTx/>
              <a:buChar char="-"/>
            </a:pPr>
            <a:r>
              <a:rPr lang="en-BR" sz="1300" dirty="0"/>
              <a:t>Não é possível alterar um bloco CIDR primário após a criação da VPC.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AB93DD-76BA-C688-F451-DC7B5941E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4038" y="1735463"/>
            <a:ext cx="7214616" cy="445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9322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474133" y="776112"/>
            <a:ext cx="1144693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3)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Uma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empresa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está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projetando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solução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AWS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onde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devem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comunicar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exclusivamente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através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rede interna da AWS,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expor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à internet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pública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 Eles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têm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EC2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sub-rede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privada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precisam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integrar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com um bucket no S3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final de um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processo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fluxo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trabalho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Qual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método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conexão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deve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ser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utilizado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atender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necessidade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?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Configurar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Interface Endpoint para o bucket S3,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permitindo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comunicação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direta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usando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IP privado.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Configurar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Gateway Endpoint para o S3,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suporta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comunicação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direta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entre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 e o bucket S3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usando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IP privado.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Configurar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VPN para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conectar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ao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bucket S3.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Utilizar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um Application Load Balancer para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roteamento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entre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 e o bucket S3.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5079147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474133" y="776112"/>
            <a:ext cx="1144693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3)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Resposta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correta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B) 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Configurar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Gateway Endpoint para o S3,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suporta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comunicação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direta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entre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 e o bucket S3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usando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IP privado.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Configurar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Interface Endpoint para o bucket S3,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permitindo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comunicação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direta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usando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IP privado.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Configurar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Gateway Endpoint para o S3,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suporta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comunicação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direta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entre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 e o bucket S3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usando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IP privado.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Configurar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VPN para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conectar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ao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bucket S3.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Utilizar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um Application Load Balancer para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roteamento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entre 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EC2 e o bucket S3.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78732358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372533" y="663224"/>
            <a:ext cx="11446934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4) 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Uma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empresa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está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projetando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arquitetura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rede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AWS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precisa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garantir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que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controle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seja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configurado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forma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eficaz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maximizar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segurança.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arquiteto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soluções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empresa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está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avaliando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uso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Security Groups e Network ACLs (NACLs)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proteger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instâncias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EC2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VPC.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Qual das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seguintes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afirmações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descreve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corretamente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diferença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entre Security Groups e NACLs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relação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controle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stateful e stateless?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Security Groups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stateful, o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significa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rastreiam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estado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conexões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permitem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automaticamente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retorno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correspondente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. NACLs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stateless, o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significa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cada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regra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entrada 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saída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deve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ser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explicitamente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definida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Security Groups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stateless, o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significa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cada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regra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entrada 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saída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deve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ser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explicitamente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definida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. NACLs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stateful, o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significa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rastreiam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estado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conexões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permitem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automaticamente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retorno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correspondente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Ambos, Security Groups e NACLs,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stateful 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rastreiam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automaticamente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estado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conexões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permitindo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retorno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regras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adicionais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Ambos, Security Groups e NACLs,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stateless 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requerem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regras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explícitas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cada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conexão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entrada 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saída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15719753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372533" y="663224"/>
            <a:ext cx="1144693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4)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Resposta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correta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Security Groups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stateful, o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significa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rastreiam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estado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conexões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permitem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automaticamente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retorno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correspondente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. NACLs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stateless, o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significa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cada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regra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de entrada e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saída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deve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ser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explicitamente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definida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Justificativa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Security Groups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: São stateful, o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significa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que,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permitir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conexão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entrada,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saída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correspondente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automaticamente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permitido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vice-versa.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NACLs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: São stateless, o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requer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cada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regra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entrada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saída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seja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definida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explicitamente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rastrear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estado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conexões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921985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372533" y="663224"/>
            <a:ext cx="1144693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5) 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Security Groups vs NACL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Uma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empresa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está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configurando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segurança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VPC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AWS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precisa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entender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diferenças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entre Security Groups e Network ACLs (NACLs)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melhores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práticas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segurança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instâncias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EC2 e sub-redes.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Qual das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seguintes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afirmações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descreve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corretamente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níveis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atuação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Security Groups e NACLs?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Security Groups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operam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(EC2),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enquanto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Network ACLs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operam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sub-rede.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Security Groups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operam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sub-rede,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enquanto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Network ACLs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operam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(EC2).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Ambos, Security Groups e NACLs,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operam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(EC2).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Ambos, Security Groups e NACLs,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operam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sub-rede.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Resposta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correta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Security Groups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operam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(EC2),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enquanto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Network ACLs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operam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sub-rede.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Justificativa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Security Groups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associados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instâncias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específicas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controlam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entrada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saída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instâncias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 Network ACLs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aplicados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sub-rede,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controlando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entra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sai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toda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sub-rede.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726890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372533" y="663224"/>
            <a:ext cx="11446934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5) 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Security Groups vs NACL</a:t>
            </a: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Resposta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correta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Security Groups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operam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instância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(EC2),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enquanto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Network ACLs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operam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da sub-rede.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Justificativa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Security Groups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associados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instâncias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específicas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controlam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entrada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saída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instâncias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 Network ACLs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aplicados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no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nível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sub-rede,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controlando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entra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sai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toda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sub-rede.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9925938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372533" y="663224"/>
            <a:ext cx="11446934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6) 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Uma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empresa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comércio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eletrônico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armazena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grandes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volumes de dados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sensíveis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dos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clientes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incluindo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informações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pessoais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financeiras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no Amazon S3.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arquiteto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soluções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foi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encarregado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implementar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solução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ajude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identificar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proteger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automaticamente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esses dados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sensíveis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Qual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AWS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deve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ser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utilizado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atender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necessidade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?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Macie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Inspector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Shield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Config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5367985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372533" y="663224"/>
            <a:ext cx="1144693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6)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Gabarito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Macie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Amazon Macie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machine learning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descobrir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classificar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proteger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dados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sensíveis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armazenados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no Amazon S3.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GuardDuty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GuardDuty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usado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monitoramento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contínuo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ameaças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atividades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maliciosas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AWS.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Shield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AWS Shield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oferece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ataques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DDoS.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Config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AWS Config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permite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avaliar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auditar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avaliar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configurações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recursos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AWS.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Resposta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correta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Macie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Justificativa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Amazon Macie é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solução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ideal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descobrir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proteger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automaticamente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dados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sensíveis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buckets do S3,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usando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machine learning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técnicas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avançadas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análise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2332156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372533" y="663224"/>
            <a:ext cx="1144693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7) 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Uma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empresa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está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migrando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web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crítica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a AWS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quer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garantir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robusta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ataques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negação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distribuído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(DDoS).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arquiteto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soluções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precisa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escolher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um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AWS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forneça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forma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automática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escalável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Qual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AWS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deve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ser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utilizado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atender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necessidade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?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Macie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GuardDuty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Shield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WAF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28051298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372533" y="663224"/>
            <a:ext cx="11446934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7) 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Uma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empresa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está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migrando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web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crítica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a AWS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quer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garantir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robusta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ataques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negação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distribuído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(DDoS).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arquiteto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soluções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precisa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escolher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um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AWS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forneça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forma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automática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escalável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Qual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AWS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deve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ser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utilizado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atender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necessidade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?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Macie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Macie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usado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descoberta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dados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sensíveis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GuardDuty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GuardDuty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focado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detecção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ameaças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monitoramento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contínuo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Shield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AWS Shield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oferece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ataques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DDoS, com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opções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avançadas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mais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robusta.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WAF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AWS WAF é um firewall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web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ajuda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proteger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web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explorações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web.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Resposta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correta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Shield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951556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18873D23-2DCF-4B31-A009-95721C06E8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13EF075-D4EF-4929-ADBC-91B27DA1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AA26DFA-AAB2-4973-9C17-16D587C7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1863" y="508838"/>
            <a:ext cx="5217958" cy="6239661"/>
            <a:chOff x="-19221" y="251144"/>
            <a:chExt cx="5217958" cy="6239661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F407F11-7321-4BF6-8536-CCE8E342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251144"/>
              <a:ext cx="5187198" cy="6239661"/>
            </a:xfrm>
            <a:custGeom>
              <a:avLst/>
              <a:gdLst>
                <a:gd name="connsiteX0" fmla="*/ 2011811 w 5187198"/>
                <a:gd name="connsiteY0" fmla="*/ 4 h 6239661"/>
                <a:gd name="connsiteX1" fmla="*/ 2617011 w 5187198"/>
                <a:gd name="connsiteY1" fmla="*/ 70590 h 6239661"/>
                <a:gd name="connsiteX2" fmla="*/ 2690321 w 5187198"/>
                <a:gd name="connsiteY2" fmla="*/ 88146 h 6239661"/>
                <a:gd name="connsiteX3" fmla="*/ 2726863 w 5187198"/>
                <a:gd name="connsiteY3" fmla="*/ 97127 h 6239661"/>
                <a:gd name="connsiteX4" fmla="*/ 2762951 w 5187198"/>
                <a:gd name="connsiteY4" fmla="*/ 107375 h 6239661"/>
                <a:gd name="connsiteX5" fmla="*/ 2834843 w 5187198"/>
                <a:gd name="connsiteY5" fmla="*/ 128493 h 6239661"/>
                <a:gd name="connsiteX6" fmla="*/ 2906574 w 5187198"/>
                <a:gd name="connsiteY6" fmla="*/ 151076 h 6239661"/>
                <a:gd name="connsiteX7" fmla="*/ 3049504 w 5187198"/>
                <a:gd name="connsiteY7" fmla="*/ 202124 h 6239661"/>
                <a:gd name="connsiteX8" fmla="*/ 3189518 w 5187198"/>
                <a:gd name="connsiteY8" fmla="*/ 260159 h 6239661"/>
                <a:gd name="connsiteX9" fmla="*/ 3326048 w 5187198"/>
                <a:gd name="connsiteY9" fmla="*/ 325143 h 6239661"/>
                <a:gd name="connsiteX10" fmla="*/ 3459166 w 5187198"/>
                <a:gd name="connsiteY10" fmla="*/ 395936 h 6239661"/>
                <a:gd name="connsiteX11" fmla="*/ 3588578 w 5187198"/>
                <a:gd name="connsiteY11" fmla="*/ 472343 h 6239661"/>
                <a:gd name="connsiteX12" fmla="*/ 3651864 w 5187198"/>
                <a:gd name="connsiteY12" fmla="*/ 512600 h 6239661"/>
                <a:gd name="connsiteX13" fmla="*/ 3714514 w 5187198"/>
                <a:gd name="connsiteY13" fmla="*/ 553499 h 6239661"/>
                <a:gd name="connsiteX14" fmla="*/ 4181221 w 5187198"/>
                <a:gd name="connsiteY14" fmla="*/ 922912 h 6239661"/>
                <a:gd name="connsiteX15" fmla="*/ 4582963 w 5187198"/>
                <a:gd name="connsiteY15" fmla="*/ 1358264 h 6239661"/>
                <a:gd name="connsiteX16" fmla="*/ 4670721 w 5187198"/>
                <a:gd name="connsiteY16" fmla="*/ 1477644 h 6239661"/>
                <a:gd name="connsiteX17" fmla="*/ 4752378 w 5187198"/>
                <a:gd name="connsiteY17" fmla="*/ 1601187 h 6239661"/>
                <a:gd name="connsiteX18" fmla="*/ 4772168 w 5187198"/>
                <a:gd name="connsiteY18" fmla="*/ 1632456 h 6239661"/>
                <a:gd name="connsiteX19" fmla="*/ 4782117 w 5187198"/>
                <a:gd name="connsiteY19" fmla="*/ 1648104 h 6239661"/>
                <a:gd name="connsiteX20" fmla="*/ 4791381 w 5187198"/>
                <a:gd name="connsiteY20" fmla="*/ 1664150 h 6239661"/>
                <a:gd name="connsiteX21" fmla="*/ 4828190 w 5187198"/>
                <a:gd name="connsiteY21" fmla="*/ 1728379 h 6239661"/>
                <a:gd name="connsiteX22" fmla="*/ 4864832 w 5187198"/>
                <a:gd name="connsiteY22" fmla="*/ 1792796 h 6239661"/>
                <a:gd name="connsiteX23" fmla="*/ 4899201 w 5187198"/>
                <a:gd name="connsiteY23" fmla="*/ 1858342 h 6239661"/>
                <a:gd name="connsiteX24" fmla="*/ 4933266 w 5187198"/>
                <a:gd name="connsiteY24" fmla="*/ 1924155 h 6239661"/>
                <a:gd name="connsiteX25" fmla="*/ 4964403 w 5187198"/>
                <a:gd name="connsiteY25" fmla="*/ 1991384 h 6239661"/>
                <a:gd name="connsiteX26" fmla="*/ 4995019 w 5187198"/>
                <a:gd name="connsiteY26" fmla="*/ 2058823 h 6239661"/>
                <a:gd name="connsiteX27" fmla="*/ 5021999 w 5187198"/>
                <a:gd name="connsiteY27" fmla="*/ 2127723 h 6239661"/>
                <a:gd name="connsiteX28" fmla="*/ 5048321 w 5187198"/>
                <a:gd name="connsiteY28" fmla="*/ 2196908 h 6239661"/>
                <a:gd name="connsiteX29" fmla="*/ 5070546 w 5187198"/>
                <a:gd name="connsiteY29" fmla="*/ 2267547 h 6239661"/>
                <a:gd name="connsiteX30" fmla="*/ 5092171 w 5187198"/>
                <a:gd name="connsiteY30" fmla="*/ 2338256 h 6239661"/>
                <a:gd name="connsiteX31" fmla="*/ 5110305 w 5187198"/>
                <a:gd name="connsiteY31" fmla="*/ 2409886 h 6239661"/>
                <a:gd name="connsiteX32" fmla="*/ 5186393 w 5187198"/>
                <a:gd name="connsiteY32" fmla="*/ 2992022 h 6239661"/>
                <a:gd name="connsiteX33" fmla="*/ 5149045 w 5187198"/>
                <a:gd name="connsiteY33" fmla="*/ 3571816 h 6239661"/>
                <a:gd name="connsiteX34" fmla="*/ 5126572 w 5187198"/>
                <a:gd name="connsiteY34" fmla="*/ 3714520 h 6239661"/>
                <a:gd name="connsiteX35" fmla="*/ 5099067 w 5187198"/>
                <a:gd name="connsiteY35" fmla="*/ 3856108 h 6239661"/>
                <a:gd name="connsiteX36" fmla="*/ 5095699 w 5187198"/>
                <a:gd name="connsiteY36" fmla="*/ 3873868 h 6239661"/>
                <a:gd name="connsiteX37" fmla="*/ 5091573 w 5187198"/>
                <a:gd name="connsiteY37" fmla="*/ 3891426 h 6239661"/>
                <a:gd name="connsiteX38" fmla="*/ 5083324 w 5187198"/>
                <a:gd name="connsiteY38" fmla="*/ 3926541 h 6239661"/>
                <a:gd name="connsiteX39" fmla="*/ 5067256 w 5187198"/>
                <a:gd name="connsiteY39" fmla="*/ 3996889 h 6239661"/>
                <a:gd name="connsiteX40" fmla="*/ 5059194 w 5187198"/>
                <a:gd name="connsiteY40" fmla="*/ 4032171 h 6239661"/>
                <a:gd name="connsiteX41" fmla="*/ 5049522 w 5187198"/>
                <a:gd name="connsiteY41" fmla="*/ 4067833 h 6239661"/>
                <a:gd name="connsiteX42" fmla="*/ 5040067 w 5187198"/>
                <a:gd name="connsiteY42" fmla="*/ 4103553 h 6239661"/>
                <a:gd name="connsiteX43" fmla="*/ 5028960 w 5187198"/>
                <a:gd name="connsiteY43" fmla="*/ 4138946 h 6239661"/>
                <a:gd name="connsiteX44" fmla="*/ 4917351 w 5187198"/>
                <a:gd name="connsiteY44" fmla="*/ 4417041 h 6239661"/>
                <a:gd name="connsiteX45" fmla="*/ 4756163 w 5187198"/>
                <a:gd name="connsiteY45" fmla="*/ 4676402 h 6239661"/>
                <a:gd name="connsiteX46" fmla="*/ 4322493 w 5187198"/>
                <a:gd name="connsiteY46" fmla="*/ 5105604 h 6239661"/>
                <a:gd name="connsiteX47" fmla="*/ 3840510 w 5187198"/>
                <a:gd name="connsiteY47" fmla="*/ 5429590 h 6239661"/>
                <a:gd name="connsiteX48" fmla="*/ 3606447 w 5187198"/>
                <a:gd name="connsiteY48" fmla="*/ 5572862 h 6239661"/>
                <a:gd name="connsiteX49" fmla="*/ 3488814 w 5187198"/>
                <a:gd name="connsiteY49" fmla="*/ 5647178 h 6239661"/>
                <a:gd name="connsiteX50" fmla="*/ 3365864 w 5187198"/>
                <a:gd name="connsiteY50" fmla="*/ 5722735 h 6239661"/>
                <a:gd name="connsiteX51" fmla="*/ 2839486 w 5187198"/>
                <a:gd name="connsiteY51" fmla="*/ 5999120 h 6239661"/>
                <a:gd name="connsiteX52" fmla="*/ 2242423 w 5187198"/>
                <a:gd name="connsiteY52" fmla="*/ 6192346 h 6239661"/>
                <a:gd name="connsiteX53" fmla="*/ 1589380 w 5187198"/>
                <a:gd name="connsiteY53" fmla="*/ 6230657 h 6239661"/>
                <a:gd name="connsiteX54" fmla="*/ 1548244 w 5187198"/>
                <a:gd name="connsiteY54" fmla="*/ 6226706 h 6239661"/>
                <a:gd name="connsiteX55" fmla="*/ 1507348 w 5187198"/>
                <a:gd name="connsiteY55" fmla="*/ 6221428 h 6239661"/>
                <a:gd name="connsiteX56" fmla="*/ 1466401 w 5187198"/>
                <a:gd name="connsiteY56" fmla="*/ 6215904 h 6239661"/>
                <a:gd name="connsiteX57" fmla="*/ 1425773 w 5187198"/>
                <a:gd name="connsiteY57" fmla="*/ 6209191 h 6239661"/>
                <a:gd name="connsiteX58" fmla="*/ 1344960 w 5187198"/>
                <a:gd name="connsiteY58" fmla="*/ 6193681 h 6239661"/>
                <a:gd name="connsiteX59" fmla="*/ 1265007 w 5187198"/>
                <a:gd name="connsiteY59" fmla="*/ 6175388 h 6239661"/>
                <a:gd name="connsiteX60" fmla="*/ 1225415 w 5187198"/>
                <a:gd name="connsiteY60" fmla="*/ 6165243 h 6239661"/>
                <a:gd name="connsiteX61" fmla="*/ 1186567 w 5187198"/>
                <a:gd name="connsiteY61" fmla="*/ 6154486 h 6239661"/>
                <a:gd name="connsiteX62" fmla="*/ 1111158 w 5187198"/>
                <a:gd name="connsiteY62" fmla="*/ 6130918 h 6239661"/>
                <a:gd name="connsiteX63" fmla="*/ 1035915 w 5187198"/>
                <a:gd name="connsiteY63" fmla="*/ 6107163 h 6239661"/>
                <a:gd name="connsiteX64" fmla="*/ 961579 w 5187198"/>
                <a:gd name="connsiteY64" fmla="*/ 6079594 h 6239661"/>
                <a:gd name="connsiteX65" fmla="*/ 395297 w 5187198"/>
                <a:gd name="connsiteY65" fmla="*/ 5792812 h 6239661"/>
                <a:gd name="connsiteX66" fmla="*/ 265239 w 5187198"/>
                <a:gd name="connsiteY66" fmla="*/ 5701511 h 6239661"/>
                <a:gd name="connsiteX67" fmla="*/ 233756 w 5187198"/>
                <a:gd name="connsiteY67" fmla="*/ 5677542 h 6239661"/>
                <a:gd name="connsiteX68" fmla="*/ 202800 w 5187198"/>
                <a:gd name="connsiteY68" fmla="*/ 5652902 h 6239661"/>
                <a:gd name="connsiteX69" fmla="*/ 140918 w 5187198"/>
                <a:gd name="connsiteY69" fmla="*/ 5603515 h 6239661"/>
                <a:gd name="connsiteX70" fmla="*/ 110625 w 5187198"/>
                <a:gd name="connsiteY70" fmla="*/ 5578127 h 6239661"/>
                <a:gd name="connsiteX71" fmla="*/ 95631 w 5187198"/>
                <a:gd name="connsiteY71" fmla="*/ 5565299 h 6239661"/>
                <a:gd name="connsiteX72" fmla="*/ 81966 w 5187198"/>
                <a:gd name="connsiteY72" fmla="*/ 5550973 h 6239661"/>
                <a:gd name="connsiteX73" fmla="*/ 27991 w 5187198"/>
                <a:gd name="connsiteY73" fmla="*/ 5493272 h 6239661"/>
                <a:gd name="connsiteX74" fmla="*/ 1454 w 5187198"/>
                <a:gd name="connsiteY74" fmla="*/ 5464252 h 6239661"/>
                <a:gd name="connsiteX75" fmla="*/ 0 w 5187198"/>
                <a:gd name="connsiteY75" fmla="*/ 5462518 h 6239661"/>
                <a:gd name="connsiteX76" fmla="*/ 0 w 5187198"/>
                <a:gd name="connsiteY76" fmla="*/ 4720187 h 6239661"/>
                <a:gd name="connsiteX77" fmla="*/ 109684 w 5187198"/>
                <a:gd name="connsiteY77" fmla="*/ 4836724 h 6239661"/>
                <a:gd name="connsiteX78" fmla="*/ 306959 w 5187198"/>
                <a:gd name="connsiteY78" fmla="*/ 5007200 h 6239661"/>
                <a:gd name="connsiteX79" fmla="*/ 358101 w 5187198"/>
                <a:gd name="connsiteY79" fmla="*/ 5046057 h 6239661"/>
                <a:gd name="connsiteX80" fmla="*/ 383328 w 5187198"/>
                <a:gd name="connsiteY80" fmla="*/ 5065684 h 6239661"/>
                <a:gd name="connsiteX81" fmla="*/ 409503 w 5187198"/>
                <a:gd name="connsiteY81" fmla="*/ 5083942 h 6239661"/>
                <a:gd name="connsiteX82" fmla="*/ 461889 w 5187198"/>
                <a:gd name="connsiteY82" fmla="*/ 5119888 h 6239661"/>
                <a:gd name="connsiteX83" fmla="*/ 474883 w 5187198"/>
                <a:gd name="connsiteY83" fmla="*/ 5128933 h 6239661"/>
                <a:gd name="connsiteX84" fmla="*/ 486410 w 5187198"/>
                <a:gd name="connsiteY84" fmla="*/ 5139557 h 6239661"/>
                <a:gd name="connsiteX85" fmla="*/ 510852 w 5187198"/>
                <a:gd name="connsiteY85" fmla="*/ 5159089 h 6239661"/>
                <a:gd name="connsiteX86" fmla="*/ 560653 w 5187198"/>
                <a:gd name="connsiteY86" fmla="*/ 5196893 h 6239661"/>
                <a:gd name="connsiteX87" fmla="*/ 585485 w 5187198"/>
                <a:gd name="connsiteY87" fmla="*/ 5215834 h 6239661"/>
                <a:gd name="connsiteX88" fmla="*/ 610707 w 5187198"/>
                <a:gd name="connsiteY88" fmla="*/ 5234185 h 6239661"/>
                <a:gd name="connsiteX89" fmla="*/ 714768 w 5187198"/>
                <a:gd name="connsiteY89" fmla="*/ 5303103 h 6239661"/>
                <a:gd name="connsiteX90" fmla="*/ 1166634 w 5187198"/>
                <a:gd name="connsiteY90" fmla="*/ 5513322 h 6239661"/>
                <a:gd name="connsiteX91" fmla="*/ 1225991 w 5187198"/>
                <a:gd name="connsiteY91" fmla="*/ 5533632 h 6239661"/>
                <a:gd name="connsiteX92" fmla="*/ 1286680 w 5187198"/>
                <a:gd name="connsiteY92" fmla="*/ 5550705 h 6239661"/>
                <a:gd name="connsiteX93" fmla="*/ 1347310 w 5187198"/>
                <a:gd name="connsiteY93" fmla="*/ 5567995 h 6239661"/>
                <a:gd name="connsiteX94" fmla="*/ 1377002 w 5187198"/>
                <a:gd name="connsiteY94" fmla="*/ 5575719 h 6239661"/>
                <a:gd name="connsiteX95" fmla="*/ 1406328 w 5187198"/>
                <a:gd name="connsiteY95" fmla="*/ 5582649 h 6239661"/>
                <a:gd name="connsiteX96" fmla="*/ 1465060 w 5187198"/>
                <a:gd name="connsiteY96" fmla="*/ 5594909 h 6239661"/>
                <a:gd name="connsiteX97" fmla="*/ 1523881 w 5187198"/>
                <a:gd name="connsiteY97" fmla="*/ 5605105 h 6239661"/>
                <a:gd name="connsiteX98" fmla="*/ 1553325 w 5187198"/>
                <a:gd name="connsiteY98" fmla="*/ 5609865 h 6239661"/>
                <a:gd name="connsiteX99" fmla="*/ 1582813 w 5187198"/>
                <a:gd name="connsiteY99" fmla="*/ 5613593 h 6239661"/>
                <a:gd name="connsiteX100" fmla="*/ 1612301 w 5187198"/>
                <a:gd name="connsiteY100" fmla="*/ 5617321 h 6239661"/>
                <a:gd name="connsiteX101" fmla="*/ 1641863 w 5187198"/>
                <a:gd name="connsiteY101" fmla="*/ 5619910 h 6239661"/>
                <a:gd name="connsiteX102" fmla="*/ 2117508 w 5187198"/>
                <a:gd name="connsiteY102" fmla="*/ 5595156 h 6239661"/>
                <a:gd name="connsiteX103" fmla="*/ 2597368 w 5187198"/>
                <a:gd name="connsiteY103" fmla="*/ 5447381 h 6239661"/>
                <a:gd name="connsiteX104" fmla="*/ 3082968 w 5187198"/>
                <a:gd name="connsiteY104" fmla="*/ 5223245 h 6239661"/>
                <a:gd name="connsiteX105" fmla="*/ 3334855 w 5187198"/>
                <a:gd name="connsiteY105" fmla="*/ 5097383 h 6239661"/>
                <a:gd name="connsiteX106" fmla="*/ 3599509 w 5187198"/>
                <a:gd name="connsiteY106" fmla="*/ 4976217 h 6239661"/>
                <a:gd name="connsiteX107" fmla="*/ 4112002 w 5187198"/>
                <a:gd name="connsiteY107" fmla="*/ 4766359 h 6239661"/>
                <a:gd name="connsiteX108" fmla="*/ 4348983 w 5187198"/>
                <a:gd name="connsiteY108" fmla="*/ 4649833 h 6239661"/>
                <a:gd name="connsiteX109" fmla="*/ 4560505 w 5187198"/>
                <a:gd name="connsiteY109" fmla="*/ 4501564 h 6239661"/>
                <a:gd name="connsiteX110" fmla="*/ 4731963 w 5187198"/>
                <a:gd name="connsiteY110" fmla="*/ 4309870 h 6239661"/>
                <a:gd name="connsiteX111" fmla="*/ 4852344 w 5187198"/>
                <a:gd name="connsiteY111" fmla="*/ 4078640 h 6239661"/>
                <a:gd name="connsiteX112" fmla="*/ 4863972 w 5187198"/>
                <a:gd name="connsiteY112" fmla="*/ 4047790 h 6239661"/>
                <a:gd name="connsiteX113" fmla="*/ 4874144 w 5187198"/>
                <a:gd name="connsiteY113" fmla="*/ 4016320 h 6239661"/>
                <a:gd name="connsiteX114" fmla="*/ 4884127 w 5187198"/>
                <a:gd name="connsiteY114" fmla="*/ 3984682 h 6239661"/>
                <a:gd name="connsiteX115" fmla="*/ 4892800 w 5187198"/>
                <a:gd name="connsiteY115" fmla="*/ 3951883 h 6239661"/>
                <a:gd name="connsiteX116" fmla="*/ 4909526 w 5187198"/>
                <a:gd name="connsiteY116" fmla="*/ 3886001 h 6239661"/>
                <a:gd name="connsiteX117" fmla="*/ 4917687 w 5187198"/>
                <a:gd name="connsiteY117" fmla="*/ 3852948 h 6239661"/>
                <a:gd name="connsiteX118" fmla="*/ 4921768 w 5187198"/>
                <a:gd name="connsiteY118" fmla="*/ 3836422 h 6239661"/>
                <a:gd name="connsiteX119" fmla="*/ 4924845 w 5187198"/>
                <a:gd name="connsiteY119" fmla="*/ 3819742 h 6239661"/>
                <a:gd name="connsiteX120" fmla="*/ 4948230 w 5187198"/>
                <a:gd name="connsiteY120" fmla="*/ 3685744 h 6239661"/>
                <a:gd name="connsiteX121" fmla="*/ 4962782 w 5187198"/>
                <a:gd name="connsiteY121" fmla="*/ 3550540 h 6239661"/>
                <a:gd name="connsiteX122" fmla="*/ 4939468 w 5187198"/>
                <a:gd name="connsiteY122" fmla="*/ 3010249 h 6239661"/>
                <a:gd name="connsiteX123" fmla="*/ 4816901 w 5187198"/>
                <a:gd name="connsiteY123" fmla="*/ 2488224 h 6239661"/>
                <a:gd name="connsiteX124" fmla="*/ 4797005 w 5187198"/>
                <a:gd name="connsiteY124" fmla="*/ 2424470 h 6239661"/>
                <a:gd name="connsiteX125" fmla="*/ 4774433 w 5187198"/>
                <a:gd name="connsiteY125" fmla="*/ 2361620 h 6239661"/>
                <a:gd name="connsiteX126" fmla="*/ 4752459 w 5187198"/>
                <a:gd name="connsiteY126" fmla="*/ 2298700 h 6239661"/>
                <a:gd name="connsiteX127" fmla="*/ 4728083 w 5187198"/>
                <a:gd name="connsiteY127" fmla="*/ 2236526 h 6239661"/>
                <a:gd name="connsiteX128" fmla="*/ 4704471 w 5187198"/>
                <a:gd name="connsiteY128" fmla="*/ 2174095 h 6239661"/>
                <a:gd name="connsiteX129" fmla="*/ 4678399 w 5187198"/>
                <a:gd name="connsiteY129" fmla="*/ 2112626 h 6239661"/>
                <a:gd name="connsiteX130" fmla="*/ 4652601 w 5187198"/>
                <a:gd name="connsiteY130" fmla="*/ 2050999 h 6239661"/>
                <a:gd name="connsiteX131" fmla="*/ 4624205 w 5187198"/>
                <a:gd name="connsiteY131" fmla="*/ 1990415 h 6239661"/>
                <a:gd name="connsiteX132" fmla="*/ 4595398 w 5187198"/>
                <a:gd name="connsiteY132" fmla="*/ 1930069 h 6239661"/>
                <a:gd name="connsiteX133" fmla="*/ 4563827 w 5187198"/>
                <a:gd name="connsiteY133" fmla="*/ 1870952 h 6239661"/>
                <a:gd name="connsiteX134" fmla="*/ 4531433 w 5187198"/>
                <a:gd name="connsiteY134" fmla="*/ 1812311 h 6239661"/>
                <a:gd name="connsiteX135" fmla="*/ 4523315 w 5187198"/>
                <a:gd name="connsiteY135" fmla="*/ 1797616 h 6239661"/>
                <a:gd name="connsiteX136" fmla="*/ 4514482 w 5187198"/>
                <a:gd name="connsiteY136" fmla="*/ 1783425 h 6239661"/>
                <a:gd name="connsiteX137" fmla="*/ 4496845 w 5187198"/>
                <a:gd name="connsiteY137" fmla="*/ 1754936 h 6239661"/>
                <a:gd name="connsiteX138" fmla="*/ 4461463 w 5187198"/>
                <a:gd name="connsiteY138" fmla="*/ 1697929 h 6239661"/>
                <a:gd name="connsiteX139" fmla="*/ 4452660 w 5187198"/>
                <a:gd name="connsiteY139" fmla="*/ 1683629 h 6239661"/>
                <a:gd name="connsiteX140" fmla="*/ 4443141 w 5187198"/>
                <a:gd name="connsiteY140" fmla="*/ 1669834 h 6239661"/>
                <a:gd name="connsiteX141" fmla="*/ 4424241 w 5187198"/>
                <a:gd name="connsiteY141" fmla="*/ 1642166 h 6239661"/>
                <a:gd name="connsiteX142" fmla="*/ 4346886 w 5187198"/>
                <a:gd name="connsiteY142" fmla="*/ 1532412 h 6239661"/>
                <a:gd name="connsiteX143" fmla="*/ 3985497 w 5187198"/>
                <a:gd name="connsiteY143" fmla="*/ 1134649 h 6239661"/>
                <a:gd name="connsiteX144" fmla="*/ 3545665 w 5187198"/>
                <a:gd name="connsiteY144" fmla="*/ 825877 h 6239661"/>
                <a:gd name="connsiteX145" fmla="*/ 3486190 w 5187198"/>
                <a:gd name="connsiteY145" fmla="*/ 794756 h 6239661"/>
                <a:gd name="connsiteX146" fmla="*/ 3426182 w 5187198"/>
                <a:gd name="connsiteY146" fmla="*/ 764765 h 6239661"/>
                <a:gd name="connsiteX147" fmla="*/ 3365044 w 5187198"/>
                <a:gd name="connsiteY147" fmla="*/ 737255 h 6239661"/>
                <a:gd name="connsiteX148" fmla="*/ 3334529 w 5187198"/>
                <a:gd name="connsiteY148" fmla="*/ 723514 h 6239661"/>
                <a:gd name="connsiteX149" fmla="*/ 3303733 w 5187198"/>
                <a:gd name="connsiteY149" fmla="*/ 710395 h 6239661"/>
                <a:gd name="connsiteX150" fmla="*/ 3179033 w 5187198"/>
                <a:gd name="connsiteY150" fmla="*/ 662259 h 6239661"/>
                <a:gd name="connsiteX151" fmla="*/ 3052408 w 5187198"/>
                <a:gd name="connsiteY151" fmla="*/ 620447 h 6239661"/>
                <a:gd name="connsiteX152" fmla="*/ 2924325 w 5187198"/>
                <a:gd name="connsiteY152" fmla="*/ 584505 h 6239661"/>
                <a:gd name="connsiteX153" fmla="*/ 2859667 w 5187198"/>
                <a:gd name="connsiteY153" fmla="*/ 569266 h 6239661"/>
                <a:gd name="connsiteX154" fmla="*/ 2795226 w 5187198"/>
                <a:gd name="connsiteY154" fmla="*/ 554085 h 6239661"/>
                <a:gd name="connsiteX155" fmla="*/ 2729702 w 5187198"/>
                <a:gd name="connsiteY155" fmla="*/ 540354 h 6239661"/>
                <a:gd name="connsiteX156" fmla="*/ 2663758 w 5187198"/>
                <a:gd name="connsiteY156" fmla="*/ 527322 h 6239661"/>
                <a:gd name="connsiteX157" fmla="*/ 2630927 w 5187198"/>
                <a:gd name="connsiteY157" fmla="*/ 520495 h 6239661"/>
                <a:gd name="connsiteX158" fmla="*/ 2597965 w 5187198"/>
                <a:gd name="connsiteY158" fmla="*/ 515024 h 6239661"/>
                <a:gd name="connsiteX159" fmla="*/ 2532205 w 5187198"/>
                <a:gd name="connsiteY159" fmla="*/ 503895 h 6239661"/>
                <a:gd name="connsiteX160" fmla="*/ 2010064 w 5187198"/>
                <a:gd name="connsiteY160" fmla="*/ 452552 h 6239661"/>
                <a:gd name="connsiteX161" fmla="*/ 1494552 w 5187198"/>
                <a:gd name="connsiteY161" fmla="*/ 485055 h 6239661"/>
                <a:gd name="connsiteX162" fmla="*/ 1366896 w 5187198"/>
                <a:gd name="connsiteY162" fmla="*/ 509389 h 6239661"/>
                <a:gd name="connsiteX163" fmla="*/ 1240175 w 5187198"/>
                <a:gd name="connsiteY163" fmla="*/ 541045 h 6239661"/>
                <a:gd name="connsiteX164" fmla="*/ 1177438 w 5187198"/>
                <a:gd name="connsiteY164" fmla="*/ 560170 h 6239661"/>
                <a:gd name="connsiteX165" fmla="*/ 1145987 w 5187198"/>
                <a:gd name="connsiteY165" fmla="*/ 569826 h 6239661"/>
                <a:gd name="connsiteX166" fmla="*/ 1130315 w 5187198"/>
                <a:gd name="connsiteY166" fmla="*/ 574669 h 6239661"/>
                <a:gd name="connsiteX167" fmla="*/ 1114873 w 5187198"/>
                <a:gd name="connsiteY167" fmla="*/ 580384 h 6239661"/>
                <a:gd name="connsiteX168" fmla="*/ 1052839 w 5187198"/>
                <a:gd name="connsiteY168" fmla="*/ 602943 h 6239661"/>
                <a:gd name="connsiteX169" fmla="*/ 991135 w 5187198"/>
                <a:gd name="connsiteY169" fmla="*/ 626866 h 6239661"/>
                <a:gd name="connsiteX170" fmla="*/ 930179 w 5187198"/>
                <a:gd name="connsiteY170" fmla="*/ 653191 h 6239661"/>
                <a:gd name="connsiteX171" fmla="*/ 869768 w 5187198"/>
                <a:gd name="connsiteY171" fmla="*/ 680937 h 6239661"/>
                <a:gd name="connsiteX172" fmla="*/ 810085 w 5187198"/>
                <a:gd name="connsiteY172" fmla="*/ 710734 h 6239661"/>
                <a:gd name="connsiteX173" fmla="*/ 751220 w 5187198"/>
                <a:gd name="connsiteY173" fmla="*/ 741794 h 6239661"/>
                <a:gd name="connsiteX174" fmla="*/ 532669 w 5187198"/>
                <a:gd name="connsiteY174" fmla="*/ 881688 h 6239661"/>
                <a:gd name="connsiteX175" fmla="*/ 354185 w 5187198"/>
                <a:gd name="connsiteY175" fmla="*/ 1050286 h 6239661"/>
                <a:gd name="connsiteX176" fmla="*/ 315980 w 5187198"/>
                <a:gd name="connsiteY176" fmla="*/ 1098125 h 6239661"/>
                <a:gd name="connsiteX177" fmla="*/ 280345 w 5187198"/>
                <a:gd name="connsiteY177" fmla="*/ 1149782 h 6239661"/>
                <a:gd name="connsiteX178" fmla="*/ 245890 w 5187198"/>
                <a:gd name="connsiteY178" fmla="*/ 1203959 h 6239661"/>
                <a:gd name="connsiteX179" fmla="*/ 212162 w 5187198"/>
                <a:gd name="connsiteY179" fmla="*/ 1260184 h 6239661"/>
                <a:gd name="connsiteX180" fmla="*/ 80716 w 5187198"/>
                <a:gd name="connsiteY180" fmla="*/ 1502476 h 6239661"/>
                <a:gd name="connsiteX181" fmla="*/ 0 w 5187198"/>
                <a:gd name="connsiteY181" fmla="*/ 1648841 h 6239661"/>
                <a:gd name="connsiteX182" fmla="*/ 0 w 5187198"/>
                <a:gd name="connsiteY182" fmla="*/ 954863 h 6239661"/>
                <a:gd name="connsiteX183" fmla="*/ 43491 w 5187198"/>
                <a:gd name="connsiteY183" fmla="*/ 895513 h 6239661"/>
                <a:gd name="connsiteX184" fmla="*/ 93923 w 5187198"/>
                <a:gd name="connsiteY184" fmla="*/ 834489 h 6239661"/>
                <a:gd name="connsiteX185" fmla="*/ 323465 w 5187198"/>
                <a:gd name="connsiteY185" fmla="*/ 617671 h 6239661"/>
                <a:gd name="connsiteX186" fmla="*/ 574777 w 5187198"/>
                <a:gd name="connsiteY186" fmla="*/ 446794 h 6239661"/>
                <a:gd name="connsiteX187" fmla="*/ 638943 w 5187198"/>
                <a:gd name="connsiteY187" fmla="*/ 408925 h 6239661"/>
                <a:gd name="connsiteX188" fmla="*/ 703505 w 5187198"/>
                <a:gd name="connsiteY188" fmla="*/ 371742 h 6239661"/>
                <a:gd name="connsiteX189" fmla="*/ 769262 w 5187198"/>
                <a:gd name="connsiteY189" fmla="*/ 336154 h 6239661"/>
                <a:gd name="connsiteX190" fmla="*/ 835552 w 5187198"/>
                <a:gd name="connsiteY190" fmla="*/ 301173 h 6239661"/>
                <a:gd name="connsiteX191" fmla="*/ 902979 w 5187198"/>
                <a:gd name="connsiteY191" fmla="*/ 268004 h 6239661"/>
                <a:gd name="connsiteX192" fmla="*/ 971127 w 5187198"/>
                <a:gd name="connsiteY192" fmla="*/ 235607 h 6239661"/>
                <a:gd name="connsiteX193" fmla="*/ 988238 w 5187198"/>
                <a:gd name="connsiteY193" fmla="*/ 227556 h 6239661"/>
                <a:gd name="connsiteX194" fmla="*/ 1005744 w 5187198"/>
                <a:gd name="connsiteY194" fmla="*/ 220191 h 6239661"/>
                <a:gd name="connsiteX195" fmla="*/ 1040729 w 5187198"/>
                <a:gd name="connsiteY195" fmla="*/ 205569 h 6239661"/>
                <a:gd name="connsiteX196" fmla="*/ 1110835 w 5187198"/>
                <a:gd name="connsiteY196" fmla="*/ 176248 h 6239661"/>
                <a:gd name="connsiteX197" fmla="*/ 1254256 w 5187198"/>
                <a:gd name="connsiteY197" fmla="*/ 123796 h 6239661"/>
                <a:gd name="connsiteX198" fmla="*/ 1401310 w 5187198"/>
                <a:gd name="connsiteY198" fmla="*/ 79852 h 6239661"/>
                <a:gd name="connsiteX199" fmla="*/ 2011811 w 5187198"/>
                <a:gd name="connsiteY199" fmla="*/ 4 h 623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5187198" h="6239661">
                  <a:moveTo>
                    <a:pt x="2011811" y="4"/>
                  </a:moveTo>
                  <a:cubicBezTo>
                    <a:pt x="2217306" y="120"/>
                    <a:pt x="2420903" y="25925"/>
                    <a:pt x="2617011" y="70590"/>
                  </a:cubicBezTo>
                  <a:lnTo>
                    <a:pt x="2690321" y="88146"/>
                  </a:lnTo>
                  <a:lnTo>
                    <a:pt x="2726863" y="97127"/>
                  </a:lnTo>
                  <a:lnTo>
                    <a:pt x="2762951" y="107375"/>
                  </a:lnTo>
                  <a:lnTo>
                    <a:pt x="2834843" y="128493"/>
                  </a:lnTo>
                  <a:cubicBezTo>
                    <a:pt x="2858788" y="135605"/>
                    <a:pt x="2882632" y="142226"/>
                    <a:pt x="2906574" y="151076"/>
                  </a:cubicBezTo>
                  <a:cubicBezTo>
                    <a:pt x="2954475" y="167852"/>
                    <a:pt x="3002363" y="183813"/>
                    <a:pt x="3049504" y="202124"/>
                  </a:cubicBezTo>
                  <a:lnTo>
                    <a:pt x="3189518" y="260159"/>
                  </a:lnTo>
                  <a:lnTo>
                    <a:pt x="3326048" y="325143"/>
                  </a:lnTo>
                  <a:cubicBezTo>
                    <a:pt x="3370687" y="348464"/>
                    <a:pt x="3414908" y="372485"/>
                    <a:pt x="3459166" y="395936"/>
                  </a:cubicBezTo>
                  <a:cubicBezTo>
                    <a:pt x="3502947" y="420302"/>
                    <a:pt x="3545491" y="447118"/>
                    <a:pt x="3588578" y="472343"/>
                  </a:cubicBezTo>
                  <a:cubicBezTo>
                    <a:pt x="3610346" y="484551"/>
                    <a:pt x="3630797" y="499072"/>
                    <a:pt x="3651864" y="512600"/>
                  </a:cubicBezTo>
                  <a:lnTo>
                    <a:pt x="3714514" y="553499"/>
                  </a:lnTo>
                  <a:cubicBezTo>
                    <a:pt x="3880005" y="664844"/>
                    <a:pt x="4036083" y="788388"/>
                    <a:pt x="4181221" y="922912"/>
                  </a:cubicBezTo>
                  <a:cubicBezTo>
                    <a:pt x="4326221" y="1057515"/>
                    <a:pt x="4461955" y="1202038"/>
                    <a:pt x="4582963" y="1358264"/>
                  </a:cubicBezTo>
                  <a:cubicBezTo>
                    <a:pt x="4614206" y="1396543"/>
                    <a:pt x="4642091" y="1437400"/>
                    <a:pt x="4670721" y="1477644"/>
                  </a:cubicBezTo>
                  <a:cubicBezTo>
                    <a:pt x="4700172" y="1517414"/>
                    <a:pt x="4725864" y="1559538"/>
                    <a:pt x="4752378" y="1601187"/>
                  </a:cubicBezTo>
                  <a:lnTo>
                    <a:pt x="4772168" y="1632456"/>
                  </a:lnTo>
                  <a:lnTo>
                    <a:pt x="4782117" y="1648104"/>
                  </a:lnTo>
                  <a:lnTo>
                    <a:pt x="4791381" y="1664150"/>
                  </a:lnTo>
                  <a:lnTo>
                    <a:pt x="4828190" y="1728379"/>
                  </a:lnTo>
                  <a:cubicBezTo>
                    <a:pt x="4840266" y="1749930"/>
                    <a:pt x="4853470" y="1770740"/>
                    <a:pt x="4864832" y="1792796"/>
                  </a:cubicBezTo>
                  <a:lnTo>
                    <a:pt x="4899201" y="1858342"/>
                  </a:lnTo>
                  <a:cubicBezTo>
                    <a:pt x="4910484" y="1880260"/>
                    <a:pt x="4922532" y="1901920"/>
                    <a:pt x="4933266" y="1924155"/>
                  </a:cubicBezTo>
                  <a:lnTo>
                    <a:pt x="4964403" y="1991384"/>
                  </a:lnTo>
                  <a:cubicBezTo>
                    <a:pt x="4974618" y="2013829"/>
                    <a:pt x="4985323" y="2036171"/>
                    <a:pt x="4995019" y="2058823"/>
                  </a:cubicBezTo>
                  <a:lnTo>
                    <a:pt x="5021999" y="2127723"/>
                  </a:lnTo>
                  <a:lnTo>
                    <a:pt x="5048321" y="2196908"/>
                  </a:lnTo>
                  <a:lnTo>
                    <a:pt x="5070546" y="2267547"/>
                  </a:lnTo>
                  <a:cubicBezTo>
                    <a:pt x="5078054" y="2291004"/>
                    <a:pt x="5085044" y="2314670"/>
                    <a:pt x="5092171" y="2338256"/>
                  </a:cubicBezTo>
                  <a:cubicBezTo>
                    <a:pt x="5098670" y="2362023"/>
                    <a:pt x="5104296" y="2386019"/>
                    <a:pt x="5110305" y="2409886"/>
                  </a:cubicBezTo>
                  <a:cubicBezTo>
                    <a:pt x="5158097" y="2600976"/>
                    <a:pt x="5182068" y="2797044"/>
                    <a:pt x="5186393" y="2992022"/>
                  </a:cubicBezTo>
                  <a:cubicBezTo>
                    <a:pt x="5191013" y="3187195"/>
                    <a:pt x="5175397" y="3380886"/>
                    <a:pt x="5149045" y="3571816"/>
                  </a:cubicBezTo>
                  <a:cubicBezTo>
                    <a:pt x="5141154" y="3619431"/>
                    <a:pt x="5133539" y="3666889"/>
                    <a:pt x="5126572" y="3714520"/>
                  </a:cubicBezTo>
                  <a:cubicBezTo>
                    <a:pt x="5117276" y="3761759"/>
                    <a:pt x="5107793" y="3808831"/>
                    <a:pt x="5099067" y="3856108"/>
                  </a:cubicBezTo>
                  <a:lnTo>
                    <a:pt x="5095699" y="3873868"/>
                  </a:lnTo>
                  <a:lnTo>
                    <a:pt x="5091573" y="3891426"/>
                  </a:lnTo>
                  <a:lnTo>
                    <a:pt x="5083324" y="3926541"/>
                  </a:lnTo>
                  <a:lnTo>
                    <a:pt x="5067256" y="3996889"/>
                  </a:lnTo>
                  <a:cubicBezTo>
                    <a:pt x="5064451" y="4008657"/>
                    <a:pt x="5062244" y="4020353"/>
                    <a:pt x="5059194" y="4032171"/>
                  </a:cubicBezTo>
                  <a:lnTo>
                    <a:pt x="5049522" y="4067833"/>
                  </a:lnTo>
                  <a:lnTo>
                    <a:pt x="5040067" y="4103553"/>
                  </a:lnTo>
                  <a:cubicBezTo>
                    <a:pt x="5036554" y="4115363"/>
                    <a:pt x="5032689" y="4127194"/>
                    <a:pt x="5028960" y="4138946"/>
                  </a:cubicBezTo>
                  <a:cubicBezTo>
                    <a:pt x="4999693" y="4233462"/>
                    <a:pt x="4962869" y="4326764"/>
                    <a:pt x="4917351" y="4417041"/>
                  </a:cubicBezTo>
                  <a:cubicBezTo>
                    <a:pt x="4871860" y="4507209"/>
                    <a:pt x="4817597" y="4594215"/>
                    <a:pt x="4756163" y="4676402"/>
                  </a:cubicBezTo>
                  <a:cubicBezTo>
                    <a:pt x="4632803" y="4840875"/>
                    <a:pt x="4480597" y="4982783"/>
                    <a:pt x="4322493" y="5105604"/>
                  </a:cubicBezTo>
                  <a:cubicBezTo>
                    <a:pt x="4163928" y="5228420"/>
                    <a:pt x="3999564" y="5332640"/>
                    <a:pt x="3840510" y="5429590"/>
                  </a:cubicBezTo>
                  <a:cubicBezTo>
                    <a:pt x="3760954" y="5478172"/>
                    <a:pt x="3682353" y="5524924"/>
                    <a:pt x="3606447" y="5572862"/>
                  </a:cubicBezTo>
                  <a:lnTo>
                    <a:pt x="3488814" y="5647178"/>
                  </a:lnTo>
                  <a:cubicBezTo>
                    <a:pt x="3448270" y="5672597"/>
                    <a:pt x="3407323" y="5697792"/>
                    <a:pt x="3365864" y="5722735"/>
                  </a:cubicBezTo>
                  <a:cubicBezTo>
                    <a:pt x="3200163" y="5822424"/>
                    <a:pt x="3026125" y="5917328"/>
                    <a:pt x="2839486" y="5999120"/>
                  </a:cubicBezTo>
                  <a:cubicBezTo>
                    <a:pt x="2653201" y="6080891"/>
                    <a:pt x="2453560" y="6149344"/>
                    <a:pt x="2242423" y="6192346"/>
                  </a:cubicBezTo>
                  <a:cubicBezTo>
                    <a:pt x="2031719" y="6235463"/>
                    <a:pt x="1808952" y="6251353"/>
                    <a:pt x="1589380" y="6230657"/>
                  </a:cubicBezTo>
                  <a:lnTo>
                    <a:pt x="1548244" y="6226706"/>
                  </a:lnTo>
                  <a:cubicBezTo>
                    <a:pt x="1534528" y="6225117"/>
                    <a:pt x="1520898" y="6223203"/>
                    <a:pt x="1507348" y="6221428"/>
                  </a:cubicBezTo>
                  <a:lnTo>
                    <a:pt x="1466401" y="6215904"/>
                  </a:lnTo>
                  <a:cubicBezTo>
                    <a:pt x="1452772" y="6213991"/>
                    <a:pt x="1439316" y="6211428"/>
                    <a:pt x="1425773" y="6209191"/>
                  </a:cubicBezTo>
                  <a:cubicBezTo>
                    <a:pt x="1398775" y="6204391"/>
                    <a:pt x="1371610" y="6199779"/>
                    <a:pt x="1344960" y="6193681"/>
                  </a:cubicBezTo>
                  <a:cubicBezTo>
                    <a:pt x="1318251" y="6187799"/>
                    <a:pt x="1291260" y="6182538"/>
                    <a:pt x="1265007" y="6175388"/>
                  </a:cubicBezTo>
                  <a:lnTo>
                    <a:pt x="1225415" y="6165243"/>
                  </a:lnTo>
                  <a:cubicBezTo>
                    <a:pt x="1212163" y="6161924"/>
                    <a:pt x="1198939" y="6158496"/>
                    <a:pt x="1186567" y="6154486"/>
                  </a:cubicBezTo>
                  <a:lnTo>
                    <a:pt x="1111158" y="6130918"/>
                  </a:lnTo>
                  <a:lnTo>
                    <a:pt x="1035915" y="6107163"/>
                  </a:lnTo>
                  <a:cubicBezTo>
                    <a:pt x="1010846" y="6099055"/>
                    <a:pt x="986357" y="6088784"/>
                    <a:pt x="961579" y="6079594"/>
                  </a:cubicBezTo>
                  <a:cubicBezTo>
                    <a:pt x="763709" y="6005594"/>
                    <a:pt x="572401" y="5909703"/>
                    <a:pt x="395297" y="5792812"/>
                  </a:cubicBezTo>
                  <a:lnTo>
                    <a:pt x="265239" y="5701511"/>
                  </a:lnTo>
                  <a:cubicBezTo>
                    <a:pt x="254227" y="5694155"/>
                    <a:pt x="244103" y="5685646"/>
                    <a:pt x="233756" y="5677542"/>
                  </a:cubicBezTo>
                  <a:lnTo>
                    <a:pt x="202800" y="5652902"/>
                  </a:lnTo>
                  <a:lnTo>
                    <a:pt x="140918" y="5603515"/>
                  </a:lnTo>
                  <a:cubicBezTo>
                    <a:pt x="130598" y="5595302"/>
                    <a:pt x="120280" y="5587089"/>
                    <a:pt x="110625" y="5578127"/>
                  </a:cubicBezTo>
                  <a:cubicBezTo>
                    <a:pt x="105647" y="5573779"/>
                    <a:pt x="100444" y="5569834"/>
                    <a:pt x="95631" y="5565299"/>
                  </a:cubicBezTo>
                  <a:cubicBezTo>
                    <a:pt x="90955" y="5560684"/>
                    <a:pt x="86505" y="5555666"/>
                    <a:pt x="81966" y="5550973"/>
                  </a:cubicBezTo>
                  <a:lnTo>
                    <a:pt x="27991" y="5493272"/>
                  </a:lnTo>
                  <a:cubicBezTo>
                    <a:pt x="19109" y="5483589"/>
                    <a:pt x="9758" y="5474359"/>
                    <a:pt x="1454" y="5464252"/>
                  </a:cubicBezTo>
                  <a:lnTo>
                    <a:pt x="0" y="5462518"/>
                  </a:lnTo>
                  <a:lnTo>
                    <a:pt x="0" y="4720187"/>
                  </a:lnTo>
                  <a:lnTo>
                    <a:pt x="109684" y="4836724"/>
                  </a:lnTo>
                  <a:cubicBezTo>
                    <a:pt x="173316" y="4897375"/>
                    <a:pt x="239447" y="4954160"/>
                    <a:pt x="306959" y="5007200"/>
                  </a:cubicBezTo>
                  <a:lnTo>
                    <a:pt x="358101" y="5046057"/>
                  </a:lnTo>
                  <a:lnTo>
                    <a:pt x="383328" y="5065684"/>
                  </a:lnTo>
                  <a:cubicBezTo>
                    <a:pt x="391637" y="5072316"/>
                    <a:pt x="400805" y="5077902"/>
                    <a:pt x="409503" y="5083942"/>
                  </a:cubicBezTo>
                  <a:lnTo>
                    <a:pt x="461889" y="5119888"/>
                  </a:lnTo>
                  <a:cubicBezTo>
                    <a:pt x="466184" y="5122893"/>
                    <a:pt x="470616" y="5125820"/>
                    <a:pt x="474883" y="5128933"/>
                  </a:cubicBezTo>
                  <a:cubicBezTo>
                    <a:pt x="478982" y="5132235"/>
                    <a:pt x="482476" y="5136069"/>
                    <a:pt x="486410" y="5139557"/>
                  </a:cubicBezTo>
                  <a:cubicBezTo>
                    <a:pt x="494140" y="5146613"/>
                    <a:pt x="502565" y="5152812"/>
                    <a:pt x="510852" y="5159089"/>
                  </a:cubicBezTo>
                  <a:lnTo>
                    <a:pt x="560653" y="5196893"/>
                  </a:lnTo>
                  <a:lnTo>
                    <a:pt x="585485" y="5215834"/>
                  </a:lnTo>
                  <a:cubicBezTo>
                    <a:pt x="593773" y="5222111"/>
                    <a:pt x="601864" y="5228685"/>
                    <a:pt x="610707" y="5234185"/>
                  </a:cubicBezTo>
                  <a:lnTo>
                    <a:pt x="714768" y="5303103"/>
                  </a:lnTo>
                  <a:cubicBezTo>
                    <a:pt x="856162" y="5390603"/>
                    <a:pt x="1008099" y="5459947"/>
                    <a:pt x="1166634" y="5513322"/>
                  </a:cubicBezTo>
                  <a:cubicBezTo>
                    <a:pt x="1186540" y="5519932"/>
                    <a:pt x="1205774" y="5527751"/>
                    <a:pt x="1225991" y="5533632"/>
                  </a:cubicBezTo>
                  <a:lnTo>
                    <a:pt x="1286680" y="5550705"/>
                  </a:lnTo>
                  <a:lnTo>
                    <a:pt x="1347310" y="5567995"/>
                  </a:lnTo>
                  <a:cubicBezTo>
                    <a:pt x="1357469" y="5571180"/>
                    <a:pt x="1367261" y="5573572"/>
                    <a:pt x="1377002" y="5575719"/>
                  </a:cubicBezTo>
                  <a:lnTo>
                    <a:pt x="1406328" y="5582649"/>
                  </a:lnTo>
                  <a:cubicBezTo>
                    <a:pt x="1425825" y="5587757"/>
                    <a:pt x="1445490" y="5590939"/>
                    <a:pt x="1465060" y="5594909"/>
                  </a:cubicBezTo>
                  <a:cubicBezTo>
                    <a:pt x="1484652" y="5599231"/>
                    <a:pt x="1504324" y="5601952"/>
                    <a:pt x="1523881" y="5605105"/>
                  </a:cubicBezTo>
                  <a:cubicBezTo>
                    <a:pt x="1533660" y="5606682"/>
                    <a:pt x="1543460" y="5608613"/>
                    <a:pt x="1553325" y="5609865"/>
                  </a:cubicBezTo>
                  <a:lnTo>
                    <a:pt x="1582813" y="5613593"/>
                  </a:lnTo>
                  <a:lnTo>
                    <a:pt x="1612301" y="5617321"/>
                  </a:lnTo>
                  <a:lnTo>
                    <a:pt x="1641863" y="5619910"/>
                  </a:lnTo>
                  <a:cubicBezTo>
                    <a:pt x="1799348" y="5633940"/>
                    <a:pt x="1957913" y="5625770"/>
                    <a:pt x="2117508" y="5595156"/>
                  </a:cubicBezTo>
                  <a:cubicBezTo>
                    <a:pt x="2277124" y="5564895"/>
                    <a:pt x="2437004" y="5512449"/>
                    <a:pt x="2597368" y="5447381"/>
                  </a:cubicBezTo>
                  <a:cubicBezTo>
                    <a:pt x="2757791" y="5382096"/>
                    <a:pt x="2918855" y="5304464"/>
                    <a:pt x="3082968" y="5223245"/>
                  </a:cubicBezTo>
                  <a:lnTo>
                    <a:pt x="3334855" y="5097383"/>
                  </a:lnTo>
                  <a:cubicBezTo>
                    <a:pt x="3423528" y="5054142"/>
                    <a:pt x="3511773" y="5013798"/>
                    <a:pt x="3599509" y="4976217"/>
                  </a:cubicBezTo>
                  <a:cubicBezTo>
                    <a:pt x="3774960" y="4900701"/>
                    <a:pt x="3948276" y="4837481"/>
                    <a:pt x="4112002" y="4766359"/>
                  </a:cubicBezTo>
                  <a:cubicBezTo>
                    <a:pt x="4193972" y="4730827"/>
                    <a:pt x="4273429" y="4692997"/>
                    <a:pt x="4348983" y="4649833"/>
                  </a:cubicBezTo>
                  <a:cubicBezTo>
                    <a:pt x="4424508" y="4606778"/>
                    <a:pt x="4496050" y="4558250"/>
                    <a:pt x="4560505" y="4501564"/>
                  </a:cubicBezTo>
                  <a:cubicBezTo>
                    <a:pt x="4625198" y="4445289"/>
                    <a:pt x="4682991" y="4381021"/>
                    <a:pt x="4731963" y="4309870"/>
                  </a:cubicBezTo>
                  <a:cubicBezTo>
                    <a:pt x="4781043" y="4238747"/>
                    <a:pt x="4821275" y="4160848"/>
                    <a:pt x="4852344" y="4078640"/>
                  </a:cubicBezTo>
                  <a:lnTo>
                    <a:pt x="4863972" y="4047790"/>
                  </a:lnTo>
                  <a:lnTo>
                    <a:pt x="4874144" y="4016320"/>
                  </a:lnTo>
                  <a:lnTo>
                    <a:pt x="4884127" y="3984682"/>
                  </a:lnTo>
                  <a:cubicBezTo>
                    <a:pt x="4887242" y="3973925"/>
                    <a:pt x="4889981" y="3962835"/>
                    <a:pt x="4892800" y="3951883"/>
                  </a:cubicBezTo>
                  <a:lnTo>
                    <a:pt x="4909526" y="3886001"/>
                  </a:lnTo>
                  <a:lnTo>
                    <a:pt x="4917687" y="3852948"/>
                  </a:lnTo>
                  <a:lnTo>
                    <a:pt x="4921768" y="3836422"/>
                  </a:lnTo>
                  <a:lnTo>
                    <a:pt x="4924845" y="3819742"/>
                  </a:lnTo>
                  <a:cubicBezTo>
                    <a:pt x="4933092" y="3775120"/>
                    <a:pt x="4941231" y="3730469"/>
                    <a:pt x="4948230" y="3685744"/>
                  </a:cubicBezTo>
                  <a:cubicBezTo>
                    <a:pt x="4953579" y="3640694"/>
                    <a:pt x="4958249" y="3595577"/>
                    <a:pt x="4962782" y="3550540"/>
                  </a:cubicBezTo>
                  <a:cubicBezTo>
                    <a:pt x="4976580" y="3369692"/>
                    <a:pt x="4965812" y="3187942"/>
                    <a:pt x="4939468" y="3010249"/>
                  </a:cubicBezTo>
                  <a:cubicBezTo>
                    <a:pt x="4912965" y="2832281"/>
                    <a:pt x="4870237" y="2658196"/>
                    <a:pt x="4816901" y="2488224"/>
                  </a:cubicBezTo>
                  <a:cubicBezTo>
                    <a:pt x="4810197" y="2466954"/>
                    <a:pt x="4803984" y="2445582"/>
                    <a:pt x="4797005" y="2424470"/>
                  </a:cubicBezTo>
                  <a:cubicBezTo>
                    <a:pt x="4789399" y="2403537"/>
                    <a:pt x="4781686" y="2382574"/>
                    <a:pt x="4774433" y="2361620"/>
                  </a:cubicBezTo>
                  <a:lnTo>
                    <a:pt x="4752459" y="2298700"/>
                  </a:lnTo>
                  <a:lnTo>
                    <a:pt x="4728083" y="2236526"/>
                  </a:lnTo>
                  <a:cubicBezTo>
                    <a:pt x="4719957" y="2215802"/>
                    <a:pt x="4712352" y="2194869"/>
                    <a:pt x="4704471" y="2174095"/>
                  </a:cubicBezTo>
                  <a:lnTo>
                    <a:pt x="4678399" y="2112626"/>
                  </a:lnTo>
                  <a:lnTo>
                    <a:pt x="4652601" y="2050999"/>
                  </a:lnTo>
                  <a:cubicBezTo>
                    <a:pt x="4643711" y="2030533"/>
                    <a:pt x="4633616" y="2010672"/>
                    <a:pt x="4624205" y="1990415"/>
                  </a:cubicBezTo>
                  <a:lnTo>
                    <a:pt x="4595398" y="1930069"/>
                  </a:lnTo>
                  <a:cubicBezTo>
                    <a:pt x="4585714" y="1909969"/>
                    <a:pt x="4574413" y="1890713"/>
                    <a:pt x="4563827" y="1870952"/>
                  </a:cubicBezTo>
                  <a:lnTo>
                    <a:pt x="4531433" y="1812311"/>
                  </a:lnTo>
                  <a:lnTo>
                    <a:pt x="4523315" y="1797616"/>
                  </a:lnTo>
                  <a:lnTo>
                    <a:pt x="4514482" y="1783425"/>
                  </a:lnTo>
                  <a:lnTo>
                    <a:pt x="4496845" y="1754936"/>
                  </a:lnTo>
                  <a:lnTo>
                    <a:pt x="4461463" y="1697929"/>
                  </a:lnTo>
                  <a:lnTo>
                    <a:pt x="4452660" y="1683629"/>
                  </a:lnTo>
                  <a:lnTo>
                    <a:pt x="4443141" y="1669834"/>
                  </a:lnTo>
                  <a:lnTo>
                    <a:pt x="4424241" y="1642166"/>
                  </a:lnTo>
                  <a:cubicBezTo>
                    <a:pt x="4399005" y="1605265"/>
                    <a:pt x="4374512" y="1567751"/>
                    <a:pt x="4346886" y="1532412"/>
                  </a:cubicBezTo>
                  <a:cubicBezTo>
                    <a:pt x="4240477" y="1388328"/>
                    <a:pt x="4120362" y="1253437"/>
                    <a:pt x="3985497" y="1134649"/>
                  </a:cubicBezTo>
                  <a:cubicBezTo>
                    <a:pt x="3850799" y="1015675"/>
                    <a:pt x="3702920" y="911715"/>
                    <a:pt x="3545665" y="825877"/>
                  </a:cubicBezTo>
                  <a:lnTo>
                    <a:pt x="3486190" y="794756"/>
                  </a:lnTo>
                  <a:cubicBezTo>
                    <a:pt x="3466181" y="784640"/>
                    <a:pt x="3446893" y="773560"/>
                    <a:pt x="3426182" y="764765"/>
                  </a:cubicBezTo>
                  <a:lnTo>
                    <a:pt x="3365044" y="737255"/>
                  </a:lnTo>
                  <a:lnTo>
                    <a:pt x="3334529" y="723514"/>
                  </a:lnTo>
                  <a:cubicBezTo>
                    <a:pt x="3324394" y="718943"/>
                    <a:pt x="3314287" y="714265"/>
                    <a:pt x="3303733" y="710395"/>
                  </a:cubicBezTo>
                  <a:cubicBezTo>
                    <a:pt x="3262013" y="694346"/>
                    <a:pt x="3220711" y="677599"/>
                    <a:pt x="3179033" y="662259"/>
                  </a:cubicBezTo>
                  <a:lnTo>
                    <a:pt x="3052408" y="620447"/>
                  </a:lnTo>
                  <a:lnTo>
                    <a:pt x="2924325" y="584505"/>
                  </a:lnTo>
                  <a:cubicBezTo>
                    <a:pt x="2903106" y="578471"/>
                    <a:pt x="2881119" y="574434"/>
                    <a:pt x="2859667" y="569266"/>
                  </a:cubicBezTo>
                  <a:lnTo>
                    <a:pt x="2795226" y="554085"/>
                  </a:lnTo>
                  <a:cubicBezTo>
                    <a:pt x="2774078" y="548652"/>
                    <a:pt x="2751709" y="544744"/>
                    <a:pt x="2729702" y="540354"/>
                  </a:cubicBezTo>
                  <a:lnTo>
                    <a:pt x="2663758" y="527322"/>
                  </a:lnTo>
                  <a:lnTo>
                    <a:pt x="2630927" y="520495"/>
                  </a:lnTo>
                  <a:lnTo>
                    <a:pt x="2597965" y="515024"/>
                  </a:lnTo>
                  <a:cubicBezTo>
                    <a:pt x="2575970" y="511449"/>
                    <a:pt x="2554112" y="507795"/>
                    <a:pt x="2532205" y="503895"/>
                  </a:cubicBezTo>
                  <a:cubicBezTo>
                    <a:pt x="2357016" y="475037"/>
                    <a:pt x="2182954" y="456682"/>
                    <a:pt x="2010064" y="452552"/>
                  </a:cubicBezTo>
                  <a:cubicBezTo>
                    <a:pt x="1837255" y="448558"/>
                    <a:pt x="1665388" y="457916"/>
                    <a:pt x="1494552" y="485055"/>
                  </a:cubicBezTo>
                  <a:cubicBezTo>
                    <a:pt x="1452133" y="492816"/>
                    <a:pt x="1409569" y="501117"/>
                    <a:pt x="1366896" y="509389"/>
                  </a:cubicBezTo>
                  <a:cubicBezTo>
                    <a:pt x="1324862" y="520035"/>
                    <a:pt x="1282333" y="529505"/>
                    <a:pt x="1240175" y="541045"/>
                  </a:cubicBezTo>
                  <a:lnTo>
                    <a:pt x="1177438" y="560170"/>
                  </a:lnTo>
                  <a:lnTo>
                    <a:pt x="1145987" y="569826"/>
                  </a:lnTo>
                  <a:lnTo>
                    <a:pt x="1130315" y="574669"/>
                  </a:lnTo>
                  <a:lnTo>
                    <a:pt x="1114873" y="580384"/>
                  </a:lnTo>
                  <a:lnTo>
                    <a:pt x="1052839" y="602943"/>
                  </a:lnTo>
                  <a:cubicBezTo>
                    <a:pt x="1032151" y="610499"/>
                    <a:pt x="1011255" y="617535"/>
                    <a:pt x="991135" y="626866"/>
                  </a:cubicBezTo>
                  <a:lnTo>
                    <a:pt x="930179" y="653191"/>
                  </a:lnTo>
                  <a:cubicBezTo>
                    <a:pt x="909850" y="662002"/>
                    <a:pt x="889443" y="670676"/>
                    <a:pt x="869768" y="680937"/>
                  </a:cubicBezTo>
                  <a:lnTo>
                    <a:pt x="810085" y="710734"/>
                  </a:lnTo>
                  <a:cubicBezTo>
                    <a:pt x="790331" y="720859"/>
                    <a:pt x="770124" y="730514"/>
                    <a:pt x="751220" y="741794"/>
                  </a:cubicBezTo>
                  <a:cubicBezTo>
                    <a:pt x="673929" y="784955"/>
                    <a:pt x="598827" y="830326"/>
                    <a:pt x="532669" y="881688"/>
                  </a:cubicBezTo>
                  <a:cubicBezTo>
                    <a:pt x="464226" y="931625"/>
                    <a:pt x="406969" y="988270"/>
                    <a:pt x="354185" y="1050286"/>
                  </a:cubicBezTo>
                  <a:lnTo>
                    <a:pt x="315980" y="1098125"/>
                  </a:lnTo>
                  <a:lnTo>
                    <a:pt x="280345" y="1149782"/>
                  </a:lnTo>
                  <a:cubicBezTo>
                    <a:pt x="268144" y="1166335"/>
                    <a:pt x="257438" y="1185955"/>
                    <a:pt x="245890" y="1203959"/>
                  </a:cubicBezTo>
                  <a:cubicBezTo>
                    <a:pt x="234552" y="1222481"/>
                    <a:pt x="223171" y="1240298"/>
                    <a:pt x="212162" y="1260184"/>
                  </a:cubicBezTo>
                  <a:cubicBezTo>
                    <a:pt x="168299" y="1337574"/>
                    <a:pt x="125055" y="1419360"/>
                    <a:pt x="80716" y="1502476"/>
                  </a:cubicBezTo>
                  <a:lnTo>
                    <a:pt x="0" y="1648841"/>
                  </a:lnTo>
                  <a:lnTo>
                    <a:pt x="0" y="954863"/>
                  </a:lnTo>
                  <a:lnTo>
                    <a:pt x="43491" y="895513"/>
                  </a:lnTo>
                  <a:cubicBezTo>
                    <a:pt x="59888" y="874984"/>
                    <a:pt x="77014" y="854766"/>
                    <a:pt x="93923" y="834489"/>
                  </a:cubicBezTo>
                  <a:cubicBezTo>
                    <a:pt x="163245" y="754880"/>
                    <a:pt x="240806" y="679565"/>
                    <a:pt x="323465" y="617671"/>
                  </a:cubicBezTo>
                  <a:cubicBezTo>
                    <a:pt x="405002" y="553042"/>
                    <a:pt x="490132" y="499230"/>
                    <a:pt x="574777" y="446794"/>
                  </a:cubicBezTo>
                  <a:cubicBezTo>
                    <a:pt x="595733" y="433050"/>
                    <a:pt x="617442" y="421248"/>
                    <a:pt x="638943" y="408925"/>
                  </a:cubicBezTo>
                  <a:lnTo>
                    <a:pt x="703505" y="371742"/>
                  </a:lnTo>
                  <a:cubicBezTo>
                    <a:pt x="724798" y="358900"/>
                    <a:pt x="747120" y="347842"/>
                    <a:pt x="769262" y="336154"/>
                  </a:cubicBezTo>
                  <a:lnTo>
                    <a:pt x="835552" y="301173"/>
                  </a:lnTo>
                  <a:cubicBezTo>
                    <a:pt x="857427" y="289183"/>
                    <a:pt x="880470" y="278896"/>
                    <a:pt x="902979" y="268004"/>
                  </a:cubicBezTo>
                  <a:lnTo>
                    <a:pt x="971127" y="235607"/>
                  </a:lnTo>
                  <a:lnTo>
                    <a:pt x="988238" y="227556"/>
                  </a:lnTo>
                  <a:lnTo>
                    <a:pt x="1005744" y="220191"/>
                  </a:lnTo>
                  <a:lnTo>
                    <a:pt x="1040729" y="205569"/>
                  </a:lnTo>
                  <a:lnTo>
                    <a:pt x="1110835" y="176248"/>
                  </a:lnTo>
                  <a:cubicBezTo>
                    <a:pt x="1157999" y="157703"/>
                    <a:pt x="1206322" y="141323"/>
                    <a:pt x="1254256" y="123796"/>
                  </a:cubicBezTo>
                  <a:cubicBezTo>
                    <a:pt x="1302938" y="108671"/>
                    <a:pt x="1352074" y="94017"/>
                    <a:pt x="1401310" y="79852"/>
                  </a:cubicBezTo>
                  <a:cubicBezTo>
                    <a:pt x="1599497" y="26774"/>
                    <a:pt x="1806373" y="-329"/>
                    <a:pt x="2011811" y="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AC5DCC-C3CC-4FD5-AD4E-13A1BE5F7F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297400"/>
              <a:ext cx="5215811" cy="6107388"/>
            </a:xfrm>
            <a:custGeom>
              <a:avLst/>
              <a:gdLst>
                <a:gd name="connsiteX0" fmla="*/ 1869139 w 5215811"/>
                <a:gd name="connsiteY0" fmla="*/ 9 h 6107388"/>
                <a:gd name="connsiteX1" fmla="*/ 2791149 w 5215811"/>
                <a:gd name="connsiteY1" fmla="*/ 130229 h 6107388"/>
                <a:gd name="connsiteX2" fmla="*/ 4760307 w 5215811"/>
                <a:gd name="connsiteY2" fmla="*/ 1608408 h 6107388"/>
                <a:gd name="connsiteX3" fmla="*/ 5108574 w 5215811"/>
                <a:gd name="connsiteY3" fmla="*/ 4050383 h 6107388"/>
                <a:gd name="connsiteX4" fmla="*/ 3434916 w 5215811"/>
                <a:gd name="connsiteY4" fmla="*/ 5503134 h 6107388"/>
                <a:gd name="connsiteX5" fmla="*/ 1137841 w 5215811"/>
                <a:gd name="connsiteY5" fmla="*/ 6033968 h 6107388"/>
                <a:gd name="connsiteX6" fmla="*/ 217555 w 5215811"/>
                <a:gd name="connsiteY6" fmla="*/ 5598945 h 6107388"/>
                <a:gd name="connsiteX7" fmla="*/ 0 w 5215811"/>
                <a:gd name="connsiteY7" fmla="*/ 5419622 h 6107388"/>
                <a:gd name="connsiteX8" fmla="*/ 0 w 5215811"/>
                <a:gd name="connsiteY8" fmla="*/ 4571683 h 6107388"/>
                <a:gd name="connsiteX9" fmla="*/ 18056 w 5215811"/>
                <a:gd name="connsiteY9" fmla="*/ 4599282 h 6107388"/>
                <a:gd name="connsiteX10" fmla="*/ 358324 w 5215811"/>
                <a:gd name="connsiteY10" fmla="*/ 4988154 h 6107388"/>
                <a:gd name="connsiteX11" fmla="*/ 1282741 w 5215811"/>
                <a:gd name="connsiteY11" fmla="*/ 5493193 h 6107388"/>
                <a:gd name="connsiteX12" fmla="*/ 2172794 w 5215811"/>
                <a:gd name="connsiteY12" fmla="*/ 5470630 h 6107388"/>
                <a:gd name="connsiteX13" fmla="*/ 3146893 w 5215811"/>
                <a:gd name="connsiteY13" fmla="*/ 5016296 h 6107388"/>
                <a:gd name="connsiteX14" fmla="*/ 3574114 w 5215811"/>
                <a:gd name="connsiteY14" fmla="*/ 4791124 h 6107388"/>
                <a:gd name="connsiteX15" fmla="*/ 4244948 w 5215811"/>
                <a:gd name="connsiteY15" fmla="*/ 4392664 h 6107388"/>
                <a:gd name="connsiteX16" fmla="*/ 4556385 w 5215811"/>
                <a:gd name="connsiteY16" fmla="*/ 3902656 h 6107388"/>
                <a:gd name="connsiteX17" fmla="*/ 4616354 w 5215811"/>
                <a:gd name="connsiteY17" fmla="*/ 2851680 h 6107388"/>
                <a:gd name="connsiteX18" fmla="*/ 4269266 w 5215811"/>
                <a:gd name="connsiteY18" fmla="*/ 1889625 h 6107388"/>
                <a:gd name="connsiteX19" fmla="*/ 2645976 w 5215811"/>
                <a:gd name="connsiteY19" fmla="*/ 671162 h 6107388"/>
                <a:gd name="connsiteX20" fmla="*/ 1648930 w 5215811"/>
                <a:gd name="connsiteY20" fmla="*/ 573017 h 6107388"/>
                <a:gd name="connsiteX21" fmla="*/ 771768 w 5215811"/>
                <a:gd name="connsiteY21" fmla="*/ 865882 h 6107388"/>
                <a:gd name="connsiteX22" fmla="*/ 433617 w 5215811"/>
                <a:gd name="connsiteY22" fmla="*/ 1119441 h 6107388"/>
                <a:gd name="connsiteX23" fmla="*/ 200571 w 5215811"/>
                <a:gd name="connsiteY23" fmla="*/ 1486480 h 6107388"/>
                <a:gd name="connsiteX24" fmla="*/ 47077 w 5215811"/>
                <a:gd name="connsiteY24" fmla="*/ 1753604 h 6107388"/>
                <a:gd name="connsiteX25" fmla="*/ 0 w 5215811"/>
                <a:gd name="connsiteY25" fmla="*/ 1831655 h 6107388"/>
                <a:gd name="connsiteX26" fmla="*/ 0 w 5215811"/>
                <a:gd name="connsiteY26" fmla="*/ 751112 h 6107388"/>
                <a:gd name="connsiteX27" fmla="*/ 6994 w 5215811"/>
                <a:gd name="connsiteY27" fmla="*/ 742614 h 6107388"/>
                <a:gd name="connsiteX28" fmla="*/ 484047 w 5215811"/>
                <a:gd name="connsiteY28" fmla="*/ 378777 h 6107388"/>
                <a:gd name="connsiteX29" fmla="*/ 1869139 w 5215811"/>
                <a:gd name="connsiteY29" fmla="*/ 9 h 6107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5811" h="6107388">
                  <a:moveTo>
                    <a:pt x="1869139" y="9"/>
                  </a:moveTo>
                  <a:cubicBezTo>
                    <a:pt x="2160924" y="-706"/>
                    <a:pt x="2465752" y="43039"/>
                    <a:pt x="2791149" y="130229"/>
                  </a:cubicBezTo>
                  <a:cubicBezTo>
                    <a:pt x="3651198" y="360678"/>
                    <a:pt x="4339884" y="907924"/>
                    <a:pt x="4760307" y="1608408"/>
                  </a:cubicBezTo>
                  <a:cubicBezTo>
                    <a:pt x="5188180" y="2321320"/>
                    <a:pt x="5338357" y="3192822"/>
                    <a:pt x="5108574" y="4050383"/>
                  </a:cubicBezTo>
                  <a:cubicBezTo>
                    <a:pt x="4880820" y="4900373"/>
                    <a:pt x="4152841" y="5098512"/>
                    <a:pt x="3434916" y="5503134"/>
                  </a:cubicBezTo>
                  <a:cubicBezTo>
                    <a:pt x="2717099" y="5907783"/>
                    <a:pt x="2005568" y="6266474"/>
                    <a:pt x="1137841" y="6033968"/>
                  </a:cubicBezTo>
                  <a:cubicBezTo>
                    <a:pt x="783079" y="5938910"/>
                    <a:pt x="479573" y="5790114"/>
                    <a:pt x="217555" y="5598945"/>
                  </a:cubicBezTo>
                  <a:lnTo>
                    <a:pt x="0" y="5419622"/>
                  </a:lnTo>
                  <a:lnTo>
                    <a:pt x="0" y="4571683"/>
                  </a:lnTo>
                  <a:lnTo>
                    <a:pt x="18056" y="4599282"/>
                  </a:lnTo>
                  <a:cubicBezTo>
                    <a:pt x="124071" y="4746782"/>
                    <a:pt x="237002" y="4875718"/>
                    <a:pt x="358324" y="4988154"/>
                  </a:cubicBezTo>
                  <a:cubicBezTo>
                    <a:pt x="621323" y="5231809"/>
                    <a:pt x="923667" y="5396979"/>
                    <a:pt x="1282741" y="5493193"/>
                  </a:cubicBezTo>
                  <a:cubicBezTo>
                    <a:pt x="1573894" y="5571207"/>
                    <a:pt x="1856732" y="5563878"/>
                    <a:pt x="2172794" y="5470630"/>
                  </a:cubicBezTo>
                  <a:cubicBezTo>
                    <a:pt x="2498985" y="5374183"/>
                    <a:pt x="2832844" y="5193315"/>
                    <a:pt x="3146893" y="5016296"/>
                  </a:cubicBezTo>
                  <a:cubicBezTo>
                    <a:pt x="3293538" y="4933641"/>
                    <a:pt x="3436182" y="4861160"/>
                    <a:pt x="3574114" y="4791124"/>
                  </a:cubicBezTo>
                  <a:cubicBezTo>
                    <a:pt x="3841238" y="4655550"/>
                    <a:pt x="4071901" y="4538375"/>
                    <a:pt x="4244948" y="4392664"/>
                  </a:cubicBezTo>
                  <a:cubicBezTo>
                    <a:pt x="4405844" y="4257259"/>
                    <a:pt x="4501845" y="4106204"/>
                    <a:pt x="4556385" y="3902656"/>
                  </a:cubicBezTo>
                  <a:cubicBezTo>
                    <a:pt x="4649063" y="3556776"/>
                    <a:pt x="4669271" y="3203187"/>
                    <a:pt x="4616354" y="2851680"/>
                  </a:cubicBezTo>
                  <a:cubicBezTo>
                    <a:pt x="4565198" y="2511774"/>
                    <a:pt x="4448474" y="2188147"/>
                    <a:pt x="4269266" y="1889625"/>
                  </a:cubicBezTo>
                  <a:cubicBezTo>
                    <a:pt x="3907781" y="1287586"/>
                    <a:pt x="3331245" y="854780"/>
                    <a:pt x="2645976" y="671162"/>
                  </a:cubicBezTo>
                  <a:cubicBezTo>
                    <a:pt x="2278249" y="572630"/>
                    <a:pt x="1952074" y="540526"/>
                    <a:pt x="1648930" y="573017"/>
                  </a:cubicBezTo>
                  <a:cubicBezTo>
                    <a:pt x="1351746" y="604901"/>
                    <a:pt x="1064785" y="700731"/>
                    <a:pt x="771768" y="865882"/>
                  </a:cubicBezTo>
                  <a:cubicBezTo>
                    <a:pt x="568061" y="980657"/>
                    <a:pt x="486465" y="1058486"/>
                    <a:pt x="433617" y="1119441"/>
                  </a:cubicBezTo>
                  <a:cubicBezTo>
                    <a:pt x="358307" y="1206256"/>
                    <a:pt x="292149" y="1323808"/>
                    <a:pt x="200571" y="1486480"/>
                  </a:cubicBezTo>
                  <a:cubicBezTo>
                    <a:pt x="156644" y="1564432"/>
                    <a:pt x="106654" y="1653214"/>
                    <a:pt x="47077" y="1753604"/>
                  </a:cubicBezTo>
                  <a:lnTo>
                    <a:pt x="0" y="1831655"/>
                  </a:lnTo>
                  <a:lnTo>
                    <a:pt x="0" y="751112"/>
                  </a:lnTo>
                  <a:lnTo>
                    <a:pt x="6994" y="742614"/>
                  </a:lnTo>
                  <a:cubicBezTo>
                    <a:pt x="117721" y="617683"/>
                    <a:pt x="259696" y="505222"/>
                    <a:pt x="484047" y="378777"/>
                  </a:cubicBezTo>
                  <a:cubicBezTo>
                    <a:pt x="932751" y="125890"/>
                    <a:pt x="1382831" y="1200"/>
                    <a:pt x="1869139" y="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4BBCC2F4-EFA7-4AF4-B538-AC4022D90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1" y="319367"/>
              <a:ext cx="5217956" cy="6100079"/>
            </a:xfrm>
            <a:custGeom>
              <a:avLst/>
              <a:gdLst>
                <a:gd name="connsiteX0" fmla="*/ 1951393 w 5217956"/>
                <a:gd name="connsiteY0" fmla="*/ 82 h 6100079"/>
                <a:gd name="connsiteX1" fmla="*/ 2855177 w 5217956"/>
                <a:gd name="connsiteY1" fmla="*/ 125419 h 6100079"/>
                <a:gd name="connsiteX2" fmla="*/ 4779341 w 5217956"/>
                <a:gd name="connsiteY2" fmla="*/ 1591542 h 6100079"/>
                <a:gd name="connsiteX3" fmla="*/ 5108573 w 5217956"/>
                <a:gd name="connsiteY3" fmla="*/ 4028416 h 6100079"/>
                <a:gd name="connsiteX4" fmla="*/ 3459358 w 5217956"/>
                <a:gd name="connsiteY4" fmla="*/ 5487716 h 6100079"/>
                <a:gd name="connsiteX5" fmla="*/ 1203274 w 5217956"/>
                <a:gd name="connsiteY5" fmla="*/ 6029534 h 6100079"/>
                <a:gd name="connsiteX6" fmla="*/ 59920 w 5217956"/>
                <a:gd name="connsiteY6" fmla="*/ 5396467 h 6100079"/>
                <a:gd name="connsiteX7" fmla="*/ 0 w 5217956"/>
                <a:gd name="connsiteY7" fmla="*/ 5333382 h 6100079"/>
                <a:gd name="connsiteX8" fmla="*/ 0 w 5217956"/>
                <a:gd name="connsiteY8" fmla="*/ 4205833 h 6100079"/>
                <a:gd name="connsiteX9" fmla="*/ 58036 w 5217956"/>
                <a:gd name="connsiteY9" fmla="*/ 4310048 h 6100079"/>
                <a:gd name="connsiteX10" fmla="*/ 520779 w 5217956"/>
                <a:gd name="connsiteY10" fmla="*/ 4907591 h 6100079"/>
                <a:gd name="connsiteX11" fmla="*/ 1377154 w 5217956"/>
                <a:gd name="connsiteY11" fmla="*/ 5380604 h 6100079"/>
                <a:gd name="connsiteX12" fmla="*/ 3123340 w 5217956"/>
                <a:gd name="connsiteY12" fmla="*/ 4905715 h 6100079"/>
                <a:gd name="connsiteX13" fmla="*/ 3547863 w 5217956"/>
                <a:gd name="connsiteY13" fmla="*/ 4676342 h 6100079"/>
                <a:gd name="connsiteX14" fmla="*/ 4186753 w 5217956"/>
                <a:gd name="connsiteY14" fmla="*/ 4289376 h 6100079"/>
                <a:gd name="connsiteX15" fmla="*/ 4459565 w 5217956"/>
                <a:gd name="connsiteY15" fmla="*/ 3854399 h 6100079"/>
                <a:gd name="connsiteX16" fmla="*/ 4521015 w 5217956"/>
                <a:gd name="connsiteY16" fmla="*/ 2849377 h 6100079"/>
                <a:gd name="connsiteX17" fmla="*/ 4199723 w 5217956"/>
                <a:gd name="connsiteY17" fmla="*/ 1931213 h 6100079"/>
                <a:gd name="connsiteX18" fmla="*/ 2681217 w 5217956"/>
                <a:gd name="connsiteY18" fmla="*/ 774211 h 6100079"/>
                <a:gd name="connsiteX19" fmla="*/ 926547 w 5217956"/>
                <a:gd name="connsiteY19" fmla="*/ 967112 h 6100079"/>
                <a:gd name="connsiteX20" fmla="*/ 622677 w 5217956"/>
                <a:gd name="connsiteY20" fmla="*/ 1197863 h 6100079"/>
                <a:gd name="connsiteX21" fmla="*/ 404892 w 5217956"/>
                <a:gd name="connsiteY21" fmla="*/ 1547314 h 6100079"/>
                <a:gd name="connsiteX22" fmla="*/ 40135 w 5217956"/>
                <a:gd name="connsiteY22" fmla="*/ 2159090 h 6100079"/>
                <a:gd name="connsiteX23" fmla="*/ 0 w 5217956"/>
                <a:gd name="connsiteY23" fmla="*/ 2219367 h 6100079"/>
                <a:gd name="connsiteX24" fmla="*/ 0 w 5217956"/>
                <a:gd name="connsiteY24" fmla="*/ 915659 h 6100079"/>
                <a:gd name="connsiteX25" fmla="*/ 58609 w 5217956"/>
                <a:gd name="connsiteY25" fmla="*/ 828051 h 6100079"/>
                <a:gd name="connsiteX26" fmla="*/ 590688 w 5217956"/>
                <a:gd name="connsiteY26" fmla="*/ 385385 h 6100079"/>
                <a:gd name="connsiteX27" fmla="*/ 1951393 w 5217956"/>
                <a:gd name="connsiteY27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217956" h="6100079">
                  <a:moveTo>
                    <a:pt x="1951393" y="82"/>
                  </a:moveTo>
                  <a:cubicBezTo>
                    <a:pt x="2237631" y="-2119"/>
                    <a:pt x="2536431" y="40011"/>
                    <a:pt x="2855177" y="125419"/>
                  </a:cubicBezTo>
                  <a:cubicBezTo>
                    <a:pt x="3697704" y="351173"/>
                    <a:pt x="4370490" y="894159"/>
                    <a:pt x="4779341" y="1591542"/>
                  </a:cubicBezTo>
                  <a:cubicBezTo>
                    <a:pt x="5195534" y="2301324"/>
                    <a:pt x="5338356" y="3170855"/>
                    <a:pt x="5108573" y="4028416"/>
                  </a:cubicBezTo>
                  <a:cubicBezTo>
                    <a:pt x="4880819" y="4878406"/>
                    <a:pt x="4165603" y="5079965"/>
                    <a:pt x="3459358" y="5487716"/>
                  </a:cubicBezTo>
                  <a:cubicBezTo>
                    <a:pt x="2753114" y="5895466"/>
                    <a:pt x="2053264" y="6257288"/>
                    <a:pt x="1203274" y="6029534"/>
                  </a:cubicBezTo>
                  <a:cubicBezTo>
                    <a:pt x="739884" y="5905369"/>
                    <a:pt x="366399" y="5685345"/>
                    <a:pt x="59920" y="5396467"/>
                  </a:cubicBezTo>
                  <a:lnTo>
                    <a:pt x="0" y="5333382"/>
                  </a:lnTo>
                  <a:lnTo>
                    <a:pt x="0" y="4205833"/>
                  </a:lnTo>
                  <a:lnTo>
                    <a:pt x="58036" y="4310048"/>
                  </a:lnTo>
                  <a:cubicBezTo>
                    <a:pt x="197935" y="4550245"/>
                    <a:pt x="350594" y="4747142"/>
                    <a:pt x="520779" y="4907591"/>
                  </a:cubicBezTo>
                  <a:cubicBezTo>
                    <a:pt x="763600" y="5136565"/>
                    <a:pt x="1043821" y="5291288"/>
                    <a:pt x="1377154" y="5380604"/>
                  </a:cubicBezTo>
                  <a:cubicBezTo>
                    <a:pt x="1963029" y="5537589"/>
                    <a:pt x="2470519" y="5282804"/>
                    <a:pt x="3123340" y="4905715"/>
                  </a:cubicBezTo>
                  <a:cubicBezTo>
                    <a:pt x="3269800" y="4821157"/>
                    <a:pt x="3411134" y="4747512"/>
                    <a:pt x="3547863" y="4676342"/>
                  </a:cubicBezTo>
                  <a:cubicBezTo>
                    <a:pt x="3804497" y="4542710"/>
                    <a:pt x="4026085" y="4427393"/>
                    <a:pt x="4186753" y="4289376"/>
                  </a:cubicBezTo>
                  <a:cubicBezTo>
                    <a:pt x="4329009" y="4167293"/>
                    <a:pt x="4410589" y="4037181"/>
                    <a:pt x="4459565" y="3854399"/>
                  </a:cubicBezTo>
                  <a:cubicBezTo>
                    <a:pt x="4548302" y="3523229"/>
                    <a:pt x="4568981" y="3185183"/>
                    <a:pt x="4521015" y="2849377"/>
                  </a:cubicBezTo>
                  <a:cubicBezTo>
                    <a:pt x="4474709" y="2524680"/>
                    <a:pt x="4366564" y="2215756"/>
                    <a:pt x="4199723" y="1931213"/>
                  </a:cubicBezTo>
                  <a:cubicBezTo>
                    <a:pt x="3863270" y="1357325"/>
                    <a:pt x="3323982" y="946439"/>
                    <a:pt x="2681217" y="774211"/>
                  </a:cubicBezTo>
                  <a:cubicBezTo>
                    <a:pt x="2001139" y="591984"/>
                    <a:pt x="1476322" y="649699"/>
                    <a:pt x="926547" y="967112"/>
                  </a:cubicBezTo>
                  <a:cubicBezTo>
                    <a:pt x="740730" y="1074393"/>
                    <a:pt x="668642" y="1143989"/>
                    <a:pt x="622677" y="1197863"/>
                  </a:cubicBezTo>
                  <a:cubicBezTo>
                    <a:pt x="555599" y="1276450"/>
                    <a:pt x="492360" y="1390031"/>
                    <a:pt x="404892" y="1547314"/>
                  </a:cubicBezTo>
                  <a:cubicBezTo>
                    <a:pt x="317047" y="1705133"/>
                    <a:pt x="204816" y="1906756"/>
                    <a:pt x="40135" y="2159090"/>
                  </a:cubicBezTo>
                  <a:lnTo>
                    <a:pt x="0" y="2219367"/>
                  </a:lnTo>
                  <a:lnTo>
                    <a:pt x="0" y="915659"/>
                  </a:lnTo>
                  <a:lnTo>
                    <a:pt x="58609" y="828051"/>
                  </a:lnTo>
                  <a:cubicBezTo>
                    <a:pt x="177453" y="670481"/>
                    <a:pt x="325846" y="538291"/>
                    <a:pt x="590688" y="385385"/>
                  </a:cubicBezTo>
                  <a:cubicBezTo>
                    <a:pt x="1032158" y="130559"/>
                    <a:pt x="1474329" y="3750"/>
                    <a:pt x="1951393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A9D1364-B6A3-44CB-9FBA-C528F0CE90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9220" y="319367"/>
              <a:ext cx="5217957" cy="6100079"/>
            </a:xfrm>
            <a:custGeom>
              <a:avLst/>
              <a:gdLst>
                <a:gd name="connsiteX0" fmla="*/ 1951394 w 5217957"/>
                <a:gd name="connsiteY0" fmla="*/ 82 h 6100079"/>
                <a:gd name="connsiteX1" fmla="*/ 2855178 w 5217957"/>
                <a:gd name="connsiteY1" fmla="*/ 125419 h 6100079"/>
                <a:gd name="connsiteX2" fmla="*/ 4779341 w 5217957"/>
                <a:gd name="connsiteY2" fmla="*/ 1591542 h 6100079"/>
                <a:gd name="connsiteX3" fmla="*/ 5108574 w 5217957"/>
                <a:gd name="connsiteY3" fmla="*/ 4028416 h 6100079"/>
                <a:gd name="connsiteX4" fmla="*/ 3459359 w 5217957"/>
                <a:gd name="connsiteY4" fmla="*/ 5487716 h 6100079"/>
                <a:gd name="connsiteX5" fmla="*/ 1203275 w 5217957"/>
                <a:gd name="connsiteY5" fmla="*/ 6029534 h 6100079"/>
                <a:gd name="connsiteX6" fmla="*/ 59921 w 5217957"/>
                <a:gd name="connsiteY6" fmla="*/ 5396467 h 6100079"/>
                <a:gd name="connsiteX7" fmla="*/ 0 w 5217957"/>
                <a:gd name="connsiteY7" fmla="*/ 5333381 h 6100079"/>
                <a:gd name="connsiteX8" fmla="*/ 0 w 5217957"/>
                <a:gd name="connsiteY8" fmla="*/ 4427327 h 6100079"/>
                <a:gd name="connsiteX9" fmla="*/ 112056 w 5217957"/>
                <a:gd name="connsiteY9" fmla="*/ 4602502 h 6100079"/>
                <a:gd name="connsiteX10" fmla="*/ 443875 w 5217957"/>
                <a:gd name="connsiteY10" fmla="*/ 4989110 h 6100079"/>
                <a:gd name="connsiteX11" fmla="*/ 1348175 w 5217957"/>
                <a:gd name="connsiteY11" fmla="*/ 5488759 h 6100079"/>
                <a:gd name="connsiteX12" fmla="*/ 2221463 w 5217957"/>
                <a:gd name="connsiteY12" fmla="*/ 5461704 h 6100079"/>
                <a:gd name="connsiteX13" fmla="*/ 3179339 w 5217957"/>
                <a:gd name="connsiteY13" fmla="*/ 5003023 h 6100079"/>
                <a:gd name="connsiteX14" fmla="*/ 3599638 w 5217957"/>
                <a:gd name="connsiteY14" fmla="*/ 4775996 h 6100079"/>
                <a:gd name="connsiteX15" fmla="*/ 4259765 w 5217957"/>
                <a:gd name="connsiteY15" fmla="*/ 4374667 h 6100079"/>
                <a:gd name="connsiteX16" fmla="*/ 4567742 w 5217957"/>
                <a:gd name="connsiteY16" fmla="*/ 3883732 h 6100079"/>
                <a:gd name="connsiteX17" fmla="*/ 4631929 w 5217957"/>
                <a:gd name="connsiteY17" fmla="*/ 2833886 h 6100079"/>
                <a:gd name="connsiteX18" fmla="*/ 4296412 w 5217957"/>
                <a:gd name="connsiteY18" fmla="*/ 1874932 h 6100079"/>
                <a:gd name="connsiteX19" fmla="*/ 2710219 w 5217957"/>
                <a:gd name="connsiteY19" fmla="*/ 666410 h 6100079"/>
                <a:gd name="connsiteX20" fmla="*/ 1732642 w 5217957"/>
                <a:gd name="connsiteY20" fmla="*/ 573480 h 6100079"/>
                <a:gd name="connsiteX21" fmla="*/ 870621 w 5217957"/>
                <a:gd name="connsiteY21" fmla="*/ 870402 h 6100079"/>
                <a:gd name="connsiteX22" fmla="*/ 537555 w 5217957"/>
                <a:gd name="connsiteY22" fmla="*/ 1125324 h 6100079"/>
                <a:gd name="connsiteX23" fmla="*/ 306995 w 5217957"/>
                <a:gd name="connsiteY23" fmla="*/ 1493030 h 6100079"/>
                <a:gd name="connsiteX24" fmla="*/ 23579 w 5217957"/>
                <a:gd name="connsiteY24" fmla="*/ 1977465 h 6100079"/>
                <a:gd name="connsiteX25" fmla="*/ 0 w 5217957"/>
                <a:gd name="connsiteY25" fmla="*/ 2014291 h 6100079"/>
                <a:gd name="connsiteX26" fmla="*/ 0 w 5217957"/>
                <a:gd name="connsiteY26" fmla="*/ 915660 h 6100079"/>
                <a:gd name="connsiteX27" fmla="*/ 58609 w 5217957"/>
                <a:gd name="connsiteY27" fmla="*/ 828051 h 6100079"/>
                <a:gd name="connsiteX28" fmla="*/ 590689 w 5217957"/>
                <a:gd name="connsiteY28" fmla="*/ 385385 h 6100079"/>
                <a:gd name="connsiteX29" fmla="*/ 1951394 w 5217957"/>
                <a:gd name="connsiteY29" fmla="*/ 82 h 6100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217957" h="6100079">
                  <a:moveTo>
                    <a:pt x="1951394" y="82"/>
                  </a:moveTo>
                  <a:cubicBezTo>
                    <a:pt x="2237632" y="-2119"/>
                    <a:pt x="2536431" y="40011"/>
                    <a:pt x="2855178" y="125419"/>
                  </a:cubicBezTo>
                  <a:cubicBezTo>
                    <a:pt x="3697704" y="351173"/>
                    <a:pt x="4370491" y="894159"/>
                    <a:pt x="4779341" y="1591542"/>
                  </a:cubicBezTo>
                  <a:cubicBezTo>
                    <a:pt x="5195535" y="2301324"/>
                    <a:pt x="5338357" y="3170855"/>
                    <a:pt x="5108574" y="4028416"/>
                  </a:cubicBezTo>
                  <a:cubicBezTo>
                    <a:pt x="4880820" y="4878406"/>
                    <a:pt x="4165604" y="5079965"/>
                    <a:pt x="3459359" y="5487716"/>
                  </a:cubicBezTo>
                  <a:cubicBezTo>
                    <a:pt x="2753115" y="5895466"/>
                    <a:pt x="2053265" y="6257288"/>
                    <a:pt x="1203275" y="6029534"/>
                  </a:cubicBezTo>
                  <a:cubicBezTo>
                    <a:pt x="739885" y="5905369"/>
                    <a:pt x="366400" y="5685345"/>
                    <a:pt x="59921" y="5396467"/>
                  </a:cubicBezTo>
                  <a:lnTo>
                    <a:pt x="0" y="5333381"/>
                  </a:lnTo>
                  <a:lnTo>
                    <a:pt x="0" y="4427327"/>
                  </a:lnTo>
                  <a:lnTo>
                    <a:pt x="112056" y="4602502"/>
                  </a:lnTo>
                  <a:cubicBezTo>
                    <a:pt x="215300" y="4749260"/>
                    <a:pt x="325419" y="4877443"/>
                    <a:pt x="443875" y="4989110"/>
                  </a:cubicBezTo>
                  <a:cubicBezTo>
                    <a:pt x="700709" y="5231113"/>
                    <a:pt x="996455" y="5394516"/>
                    <a:pt x="1348175" y="5488759"/>
                  </a:cubicBezTo>
                  <a:cubicBezTo>
                    <a:pt x="1633379" y="5565179"/>
                    <a:pt x="1910917" y="5556430"/>
                    <a:pt x="2221463" y="5461704"/>
                  </a:cubicBezTo>
                  <a:cubicBezTo>
                    <a:pt x="2541923" y="5363721"/>
                    <a:pt x="2870374" y="5181404"/>
                    <a:pt x="3179339" y="5003023"/>
                  </a:cubicBezTo>
                  <a:cubicBezTo>
                    <a:pt x="3323713" y="4919760"/>
                    <a:pt x="3463978" y="4846641"/>
                    <a:pt x="3599638" y="4775996"/>
                  </a:cubicBezTo>
                  <a:cubicBezTo>
                    <a:pt x="3862436" y="4639263"/>
                    <a:pt x="4089314" y="4521074"/>
                    <a:pt x="4259765" y="4374667"/>
                  </a:cubicBezTo>
                  <a:cubicBezTo>
                    <a:pt x="4418282" y="4238625"/>
                    <a:pt x="4513201" y="4087280"/>
                    <a:pt x="4567742" y="3883732"/>
                  </a:cubicBezTo>
                  <a:cubicBezTo>
                    <a:pt x="4660420" y="3537853"/>
                    <a:pt x="4682033" y="3184640"/>
                    <a:pt x="4631929" y="2833886"/>
                  </a:cubicBezTo>
                  <a:cubicBezTo>
                    <a:pt x="4583584" y="2494734"/>
                    <a:pt x="4470646" y="2172121"/>
                    <a:pt x="4296412" y="1874932"/>
                  </a:cubicBezTo>
                  <a:cubicBezTo>
                    <a:pt x="3944879" y="1275559"/>
                    <a:pt x="3381537" y="846289"/>
                    <a:pt x="2710219" y="666410"/>
                  </a:cubicBezTo>
                  <a:cubicBezTo>
                    <a:pt x="2349955" y="569877"/>
                    <a:pt x="2030161" y="539483"/>
                    <a:pt x="1732642" y="573480"/>
                  </a:cubicBezTo>
                  <a:cubicBezTo>
                    <a:pt x="1440866" y="606814"/>
                    <a:pt x="1158880" y="703976"/>
                    <a:pt x="870621" y="870402"/>
                  </a:cubicBezTo>
                  <a:cubicBezTo>
                    <a:pt x="670160" y="986048"/>
                    <a:pt x="589753" y="1064195"/>
                    <a:pt x="537555" y="1125324"/>
                  </a:cubicBezTo>
                  <a:cubicBezTo>
                    <a:pt x="463218" y="1212400"/>
                    <a:pt x="397708" y="1330125"/>
                    <a:pt x="306995" y="1493030"/>
                  </a:cubicBezTo>
                  <a:cubicBezTo>
                    <a:pt x="234596" y="1623167"/>
                    <a:pt x="145436" y="1783409"/>
                    <a:pt x="23579" y="1977465"/>
                  </a:cubicBezTo>
                  <a:lnTo>
                    <a:pt x="0" y="2014291"/>
                  </a:lnTo>
                  <a:lnTo>
                    <a:pt x="0" y="915660"/>
                  </a:lnTo>
                  <a:lnTo>
                    <a:pt x="58609" y="828051"/>
                  </a:lnTo>
                  <a:cubicBezTo>
                    <a:pt x="177453" y="670481"/>
                    <a:pt x="325847" y="538291"/>
                    <a:pt x="590689" y="385385"/>
                  </a:cubicBezTo>
                  <a:cubicBezTo>
                    <a:pt x="1032159" y="130559"/>
                    <a:pt x="1474330" y="3750"/>
                    <a:pt x="1951394" y="8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243013"/>
            <a:ext cx="3855720" cy="437197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Quando crio uma VPC, o que vem por padrão?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2200" y="804672"/>
            <a:ext cx="5221224" cy="52303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</a:rPr>
              <a:t>VPC </a:t>
            </a:r>
            <a:r>
              <a:rPr lang="en-US" sz="1800" dirty="0" err="1">
                <a:solidFill>
                  <a:schemeClr val="tx2"/>
                </a:solidFill>
              </a:rPr>
              <a:t>vem</a:t>
            </a:r>
            <a:r>
              <a:rPr lang="en-US" sz="1800" dirty="0">
                <a:solidFill>
                  <a:schemeClr val="tx2"/>
                </a:solidFill>
              </a:rPr>
              <a:t> com NACL (</a:t>
            </a:r>
            <a:r>
              <a:rPr lang="en-US" sz="1800" dirty="0" err="1">
                <a:solidFill>
                  <a:schemeClr val="tx2"/>
                </a:solidFill>
              </a:rPr>
              <a:t>Netowrk</a:t>
            </a:r>
            <a:r>
              <a:rPr lang="en-US" sz="1800" dirty="0">
                <a:solidFill>
                  <a:schemeClr val="tx2"/>
                </a:solidFill>
              </a:rPr>
              <a:t> Access Control List) </a:t>
            </a:r>
            <a:r>
              <a:rPr lang="en-US" sz="1800" dirty="0" err="1">
                <a:solidFill>
                  <a:schemeClr val="tx2"/>
                </a:solidFill>
              </a:rPr>
              <a:t>padrão</a:t>
            </a:r>
            <a:r>
              <a:rPr lang="en-US" sz="1800" dirty="0">
                <a:solidFill>
                  <a:schemeClr val="tx2"/>
                </a:solidFill>
              </a:rPr>
              <a:t> -&gt; </a:t>
            </a:r>
            <a:r>
              <a:rPr lang="en-US" sz="1800" dirty="0" err="1">
                <a:solidFill>
                  <a:schemeClr val="tx2"/>
                </a:solidFill>
              </a:rPr>
              <a:t>permite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tráfego</a:t>
            </a:r>
            <a:r>
              <a:rPr lang="en-US" sz="1800" dirty="0">
                <a:solidFill>
                  <a:schemeClr val="tx2"/>
                </a:solidFill>
              </a:rPr>
              <a:t> de entrada e </a:t>
            </a:r>
            <a:r>
              <a:rPr lang="en-US" sz="1800" dirty="0" err="1">
                <a:solidFill>
                  <a:schemeClr val="tx2"/>
                </a:solidFill>
              </a:rPr>
              <a:t>saída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2"/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</a:rPr>
              <a:t>NACLs </a:t>
            </a:r>
            <a:r>
              <a:rPr lang="en-US" sz="1800" dirty="0" err="1">
                <a:solidFill>
                  <a:schemeClr val="tx2"/>
                </a:solidFill>
              </a:rPr>
              <a:t>customizadas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negam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todo</a:t>
            </a:r>
            <a:r>
              <a:rPr lang="en-US" sz="1800" dirty="0">
                <a:solidFill>
                  <a:schemeClr val="tx2"/>
                </a:solidFill>
              </a:rPr>
              <a:t> o </a:t>
            </a:r>
            <a:r>
              <a:rPr lang="en-US" sz="1800" dirty="0" err="1">
                <a:solidFill>
                  <a:schemeClr val="tx2"/>
                </a:solidFill>
              </a:rPr>
              <a:t>tráfego</a:t>
            </a:r>
            <a:r>
              <a:rPr lang="en-US" sz="1800" dirty="0">
                <a:solidFill>
                  <a:schemeClr val="tx2"/>
                </a:solidFill>
              </a:rPr>
              <a:t> de entrada e </a:t>
            </a:r>
            <a:r>
              <a:rPr lang="en-US" sz="1800" dirty="0" err="1">
                <a:solidFill>
                  <a:schemeClr val="tx2"/>
                </a:solidFill>
              </a:rPr>
              <a:t>saída</a:t>
            </a:r>
            <a:r>
              <a:rPr lang="en-US" sz="1800" dirty="0">
                <a:solidFill>
                  <a:schemeClr val="tx2"/>
                </a:solidFill>
              </a:rPr>
              <a:t> (</a:t>
            </a:r>
            <a:r>
              <a:rPr lang="en-US" sz="1800" dirty="0" err="1">
                <a:solidFill>
                  <a:schemeClr val="tx2"/>
                </a:solidFill>
              </a:rPr>
              <a:t>até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adicionarmos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regras</a:t>
            </a:r>
            <a:r>
              <a:rPr lang="en-US" sz="1800" dirty="0">
                <a:solidFill>
                  <a:schemeClr val="tx2"/>
                </a:solidFill>
              </a:rPr>
              <a:t>)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2"/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2"/>
                </a:solidFill>
              </a:rPr>
              <a:t>Importante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reforçar</a:t>
            </a:r>
            <a:r>
              <a:rPr lang="en-US" sz="1800" dirty="0">
                <a:solidFill>
                  <a:schemeClr val="tx2"/>
                </a:solidFill>
              </a:rPr>
              <a:t>: </a:t>
            </a:r>
            <a:r>
              <a:rPr lang="en-US" sz="1800" dirty="0" err="1">
                <a:solidFill>
                  <a:schemeClr val="tx2"/>
                </a:solidFill>
              </a:rPr>
              <a:t>uma</a:t>
            </a:r>
            <a:r>
              <a:rPr lang="en-US" sz="1800" dirty="0">
                <a:solidFill>
                  <a:schemeClr val="tx2"/>
                </a:solidFill>
              </a:rPr>
              <a:t> ACL de rede </a:t>
            </a:r>
            <a:r>
              <a:rPr lang="en-US" sz="1800" dirty="0" err="1">
                <a:solidFill>
                  <a:schemeClr val="tx2"/>
                </a:solidFill>
              </a:rPr>
              <a:t>controla</a:t>
            </a:r>
            <a:r>
              <a:rPr lang="en-US" sz="1800" dirty="0">
                <a:solidFill>
                  <a:schemeClr val="tx2"/>
                </a:solidFill>
              </a:rPr>
              <a:t> o </a:t>
            </a:r>
            <a:r>
              <a:rPr lang="en-US" sz="1800" dirty="0" err="1">
                <a:solidFill>
                  <a:schemeClr val="tx2"/>
                </a:solidFill>
              </a:rPr>
              <a:t>tráfego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em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nível</a:t>
            </a:r>
            <a:r>
              <a:rPr lang="en-US" sz="1800" dirty="0">
                <a:solidFill>
                  <a:schemeClr val="tx2"/>
                </a:solidFill>
              </a:rPr>
              <a:t> de sub-rede. Um security group </a:t>
            </a:r>
            <a:r>
              <a:rPr lang="en-US" sz="1800" dirty="0" err="1">
                <a:solidFill>
                  <a:schemeClr val="tx2"/>
                </a:solidFill>
              </a:rPr>
              <a:t>controla</a:t>
            </a:r>
            <a:r>
              <a:rPr lang="en-US" sz="1800" dirty="0">
                <a:solidFill>
                  <a:schemeClr val="tx2"/>
                </a:solidFill>
              </a:rPr>
              <a:t> o </a:t>
            </a:r>
            <a:r>
              <a:rPr lang="en-US" sz="1800" dirty="0" err="1">
                <a:solidFill>
                  <a:schemeClr val="tx2"/>
                </a:solidFill>
              </a:rPr>
              <a:t>tráfego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em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nível</a:t>
            </a:r>
            <a:r>
              <a:rPr lang="en-US" sz="1800" dirty="0">
                <a:solidFill>
                  <a:schemeClr val="tx2"/>
                </a:solidFill>
              </a:rPr>
              <a:t> de um </a:t>
            </a:r>
            <a:r>
              <a:rPr lang="en-US" sz="1800" dirty="0" err="1">
                <a:solidFill>
                  <a:schemeClr val="tx2"/>
                </a:solidFill>
              </a:rPr>
              <a:t>recurso</a:t>
            </a:r>
            <a:r>
              <a:rPr lang="en-US" sz="1800" dirty="0">
                <a:solidFill>
                  <a:schemeClr val="tx2"/>
                </a:solidFill>
              </a:rPr>
              <a:t> da AWS (EC2, </a:t>
            </a:r>
            <a:r>
              <a:rPr lang="en-US" sz="1800" dirty="0" err="1">
                <a:solidFill>
                  <a:schemeClr val="tx2"/>
                </a:solidFill>
              </a:rPr>
              <a:t>por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exemplo</a:t>
            </a:r>
            <a:r>
              <a:rPr lang="en-US" sz="1800" dirty="0">
                <a:solidFill>
                  <a:schemeClr val="tx2"/>
                </a:solidFill>
              </a:rPr>
              <a:t>).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2"/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tx2"/>
                </a:solidFill>
              </a:rPr>
              <a:t>Não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podemos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alterar</a:t>
            </a:r>
            <a:r>
              <a:rPr lang="en-US" sz="1800" dirty="0">
                <a:solidFill>
                  <a:schemeClr val="tx2"/>
                </a:solidFill>
              </a:rPr>
              <a:t> o </a:t>
            </a:r>
            <a:r>
              <a:rPr lang="en-US" sz="1800" dirty="0" err="1">
                <a:solidFill>
                  <a:schemeClr val="tx2"/>
                </a:solidFill>
              </a:rPr>
              <a:t>bloco</a:t>
            </a:r>
            <a:r>
              <a:rPr lang="en-US" sz="1800" dirty="0">
                <a:solidFill>
                  <a:schemeClr val="tx2"/>
                </a:solidFill>
              </a:rPr>
              <a:t> CIDR </a:t>
            </a:r>
            <a:r>
              <a:rPr lang="en-US" sz="1800" dirty="0" err="1">
                <a:solidFill>
                  <a:schemeClr val="tx2"/>
                </a:solidFill>
              </a:rPr>
              <a:t>primário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após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criação</a:t>
            </a:r>
            <a:r>
              <a:rPr lang="en-US" sz="1800" dirty="0">
                <a:solidFill>
                  <a:schemeClr val="tx2"/>
                </a:solidFill>
              </a:rPr>
              <a:t> da VPC. Mas Podemos </a:t>
            </a:r>
            <a:r>
              <a:rPr lang="en-US" sz="1800" dirty="0" err="1">
                <a:solidFill>
                  <a:schemeClr val="tx2"/>
                </a:solidFill>
              </a:rPr>
              <a:t>criar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blocos</a:t>
            </a:r>
            <a:r>
              <a:rPr lang="en-US" sz="1800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chemeClr val="tx2"/>
                </a:solidFill>
              </a:rPr>
              <a:t>secundários</a:t>
            </a:r>
            <a:r>
              <a:rPr lang="en-US" sz="1800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023302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372533" y="663224"/>
            <a:ext cx="11446934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8) 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Uma startup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está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desenvolvendo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móvel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requer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gerenciamento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autenticação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autorização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usuários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solução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precisa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suportar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login via redes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sociais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permitir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integração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fácil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com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infraestrutura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AWS.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Qual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AWS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deve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ser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utilizado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atender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necessidade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?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Macie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GuardDuty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Shield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Cognito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834704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372533" y="663224"/>
            <a:ext cx="11446934" cy="64633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8) 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Uma startup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está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desenvolvendo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móvel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requer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gerenciamento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autenticação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autorização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usuários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solução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precisa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suportar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login via redes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sociais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permitir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integração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fácil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com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infraestrutura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AWS.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Qual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AWS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deve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ser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utilizado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atender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necessidade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?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Macie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Macie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usado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descoberta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dados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sensíveis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GuardDuty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GuardDuty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focado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detecção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ameaças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monitoramento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contínuo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Shield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Shield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oferece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ataques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DDoS.</a:t>
            </a: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Cognito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Amazon Cognito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fornece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gerenciamento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autenticação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autorização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usuários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incluindo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suporte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login via redes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sociais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Resposta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correta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Cognito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Justificativa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Amazon Cognito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oferece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autenticação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autorização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permitindo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integração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login via redes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sociais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gerenciamento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usuários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móveis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web.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5917199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146755" y="623585"/>
            <a:ext cx="1189848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9) 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Uma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empresa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está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migrando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web para a AWS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precisa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proteger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explorações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comuns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web,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como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injeções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SQL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ataques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cross-site scripting (XSS). O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arquiteto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soluções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deve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selecionar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um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permita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criação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regras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personalizadas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filtrar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HTTP/HTTPS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malicioso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Qual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serviço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AWS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deve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ser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utilizado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atender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essa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necessidade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?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WAF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Shield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Macie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GuardDuty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4730013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5AC309-57AB-0D3B-9B1B-1AA0B3ED97DE}"/>
              </a:ext>
            </a:extLst>
          </p:cNvPr>
          <p:cNvSpPr txBox="1"/>
          <p:nvPr/>
        </p:nvSpPr>
        <p:spPr>
          <a:xfrm>
            <a:off x="575733" y="2562578"/>
            <a:ext cx="11040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D8B247-E0F7-FAA8-6AA5-FE585443CC24}"/>
              </a:ext>
            </a:extLst>
          </p:cNvPr>
          <p:cNvSpPr txBox="1"/>
          <p:nvPr/>
        </p:nvSpPr>
        <p:spPr>
          <a:xfrm>
            <a:off x="169332" y="290690"/>
            <a:ext cx="11819467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000000"/>
                </a:solidFill>
              </a:rPr>
              <a:t>9)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Gabarito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WAF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AWS WAF (Web Application Firewall)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permite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criar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regras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personalizadas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proteger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web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explorações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comuns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como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injeções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SQL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ataques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cross-site scripting (XSS).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B)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Shield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AWS Shield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oferece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ataques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DDoS, mas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específico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filtragem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HTTP/HTTPS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malicioso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C)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Macie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Amazon Macie é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usado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descobrir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proteger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dados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sensíveis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S3,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proteger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web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explorações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D)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Amazon GuardDuty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Amazon GuardDuty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fornece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monitoramento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contínuo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detecção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ameaças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, mas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não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permite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criar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regras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personalizadas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filtrar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HTTP/HTTPS.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Resposta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correta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A) 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AWS WAF</a:t>
            </a:r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US" b="1" i="0" u="none" strike="noStrike" dirty="0" err="1">
                <a:solidFill>
                  <a:srgbClr val="000000"/>
                </a:solidFill>
                <a:effectLst/>
              </a:rPr>
              <a:t>Justificativa</a:t>
            </a:r>
            <a:r>
              <a:rPr lang="en-US" b="1" i="0" u="none" strike="noStrike" dirty="0">
                <a:solidFill>
                  <a:srgbClr val="000000"/>
                </a:solidFill>
                <a:effectLst/>
              </a:rPr>
              <a:t>: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 AWS WAF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permite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criar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gerenciar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regras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personalizadas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filtrar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tráfego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HTTP/HTTPS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malicioso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proteger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web contra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explorações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comuns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da web,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como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injeções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SQL 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ataques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cross-site scripting (XSS). Ele é ideal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empresas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que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precisam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uma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camada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adicional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de segurança para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suas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aplicações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web </a:t>
            </a:r>
            <a:r>
              <a:rPr lang="en-US" b="0" i="0" u="none" strike="noStrike" dirty="0" err="1">
                <a:solidFill>
                  <a:srgbClr val="000000"/>
                </a:solidFill>
                <a:effectLst/>
              </a:rPr>
              <a:t>na</a:t>
            </a:r>
            <a:r>
              <a:rPr lang="en-US" b="0" i="0" u="none" strike="noStrike" dirty="0">
                <a:solidFill>
                  <a:srgbClr val="000000"/>
                </a:solidFill>
                <a:effectLst/>
              </a:rPr>
              <a:t> AWS.</a:t>
            </a: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US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411697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éndulo metálico">
            <a:extLst>
              <a:ext uri="{FF2B5EF4-FFF2-40B4-BE49-F238E27FC236}">
                <a16:creationId xmlns:a16="http://schemas.microsoft.com/office/drawing/2014/main" id="{A3ECB4BD-4DCC-153F-5A64-AD0682A3D68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565" t="9091" r="20616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8E33B0-19EE-519D-4827-38614254E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BR" sz="4800"/>
              <a:t>Componentes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86EB18-A9BD-DFEC-F622-591EA1F99D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BR" sz="2000"/>
              <a:t>(1) Internet gateways (ou virtual private gateways), (2) route tables, (3) network access control lists, (4) subnets e (5) security groups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844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548640"/>
            <a:ext cx="3600860" cy="54315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Sub-rede (subnet)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onnsiteX0" fmla="*/ 0 w 4480560"/>
              <a:gd name="connsiteY0" fmla="*/ 0 h 18288"/>
              <a:gd name="connsiteX1" fmla="*/ 595274 w 4480560"/>
              <a:gd name="connsiteY1" fmla="*/ 0 h 18288"/>
              <a:gd name="connsiteX2" fmla="*/ 1100938 w 4480560"/>
              <a:gd name="connsiteY2" fmla="*/ 0 h 18288"/>
              <a:gd name="connsiteX3" fmla="*/ 1651406 w 4480560"/>
              <a:gd name="connsiteY3" fmla="*/ 0 h 18288"/>
              <a:gd name="connsiteX4" fmla="*/ 2336292 w 4480560"/>
              <a:gd name="connsiteY4" fmla="*/ 0 h 18288"/>
              <a:gd name="connsiteX5" fmla="*/ 2931566 w 4480560"/>
              <a:gd name="connsiteY5" fmla="*/ 0 h 18288"/>
              <a:gd name="connsiteX6" fmla="*/ 3482035 w 4480560"/>
              <a:gd name="connsiteY6" fmla="*/ 0 h 18288"/>
              <a:gd name="connsiteX7" fmla="*/ 4480560 w 4480560"/>
              <a:gd name="connsiteY7" fmla="*/ 0 h 18288"/>
              <a:gd name="connsiteX8" fmla="*/ 4480560 w 4480560"/>
              <a:gd name="connsiteY8" fmla="*/ 18288 h 18288"/>
              <a:gd name="connsiteX9" fmla="*/ 3840480 w 4480560"/>
              <a:gd name="connsiteY9" fmla="*/ 18288 h 18288"/>
              <a:gd name="connsiteX10" fmla="*/ 3290011 w 4480560"/>
              <a:gd name="connsiteY10" fmla="*/ 18288 h 18288"/>
              <a:gd name="connsiteX11" fmla="*/ 2560320 w 4480560"/>
              <a:gd name="connsiteY11" fmla="*/ 18288 h 18288"/>
              <a:gd name="connsiteX12" fmla="*/ 1965046 w 4480560"/>
              <a:gd name="connsiteY12" fmla="*/ 18288 h 18288"/>
              <a:gd name="connsiteX13" fmla="*/ 1459382 w 4480560"/>
              <a:gd name="connsiteY13" fmla="*/ 18288 h 18288"/>
              <a:gd name="connsiteX14" fmla="*/ 774497 w 4480560"/>
              <a:gd name="connsiteY14" fmla="*/ 18288 h 18288"/>
              <a:gd name="connsiteX15" fmla="*/ 0 w 4480560"/>
              <a:gd name="connsiteY15" fmla="*/ 18288 h 18288"/>
              <a:gd name="connsiteX16" fmla="*/ 0 w 448056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26418" y="552091"/>
            <a:ext cx="6224335" cy="54315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200" dirty="0" err="1"/>
              <a:t>Precisa</a:t>
            </a:r>
            <a:r>
              <a:rPr lang="en-US" sz="2200" dirty="0"/>
              <a:t> </a:t>
            </a:r>
            <a:r>
              <a:rPr lang="en-US" sz="2200" dirty="0" err="1"/>
              <a:t>estar</a:t>
            </a:r>
            <a:r>
              <a:rPr lang="en-US" sz="2200" dirty="0"/>
              <a:t> </a:t>
            </a:r>
            <a:r>
              <a:rPr lang="en-US" sz="2200" dirty="0" err="1"/>
              <a:t>associada</a:t>
            </a:r>
            <a:r>
              <a:rPr lang="en-US" sz="2200" dirty="0"/>
              <a:t> a </a:t>
            </a:r>
            <a:r>
              <a:rPr lang="en-US" sz="2200" dirty="0" err="1"/>
              <a:t>uma</a:t>
            </a:r>
            <a:r>
              <a:rPr lang="en-US" sz="2200" dirty="0"/>
              <a:t> NACL (access control list – </a:t>
            </a:r>
            <a:r>
              <a:rPr lang="en-US" sz="2200" dirty="0" err="1"/>
              <a:t>lista</a:t>
            </a:r>
            <a:r>
              <a:rPr lang="en-US" sz="2200" dirty="0"/>
              <a:t> de </a:t>
            </a:r>
            <a:r>
              <a:rPr lang="en-US" sz="2200" dirty="0" err="1"/>
              <a:t>controle</a:t>
            </a:r>
            <a:r>
              <a:rPr lang="en-US" sz="2200" dirty="0"/>
              <a:t> de </a:t>
            </a:r>
            <a:r>
              <a:rPr lang="en-US" sz="2200" dirty="0" err="1"/>
              <a:t>acesso</a:t>
            </a:r>
            <a:r>
              <a:rPr lang="en-US" sz="2200" dirty="0"/>
              <a:t>);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200" dirty="0"/>
              <a:t>Caso </a:t>
            </a:r>
            <a:r>
              <a:rPr lang="en-US" sz="2200" dirty="0" err="1"/>
              <a:t>não</a:t>
            </a:r>
            <a:r>
              <a:rPr lang="en-US" sz="2200" dirty="0"/>
              <a:t> </a:t>
            </a:r>
            <a:r>
              <a:rPr lang="en-US" sz="2200" dirty="0" err="1"/>
              <a:t>associemos</a:t>
            </a:r>
            <a:r>
              <a:rPr lang="en-US" sz="2200" dirty="0"/>
              <a:t> a </a:t>
            </a:r>
            <a:r>
              <a:rPr lang="en-US" sz="2200" dirty="0" err="1"/>
              <a:t>uma</a:t>
            </a:r>
            <a:r>
              <a:rPr lang="en-US" sz="2200" dirty="0"/>
              <a:t> ACL, </a:t>
            </a:r>
            <a:r>
              <a:rPr lang="en-US" sz="2200" dirty="0" err="1"/>
              <a:t>será</a:t>
            </a:r>
            <a:r>
              <a:rPr lang="en-US" sz="2200" dirty="0"/>
              <a:t> </a:t>
            </a:r>
            <a:r>
              <a:rPr lang="en-US" sz="2200" dirty="0" err="1"/>
              <a:t>associada</a:t>
            </a:r>
            <a:r>
              <a:rPr lang="en-US" sz="2200" dirty="0"/>
              <a:t> </a:t>
            </a:r>
            <a:r>
              <a:rPr lang="en-US" sz="2200" dirty="0" err="1"/>
              <a:t>automaticamente</a:t>
            </a:r>
            <a:r>
              <a:rPr lang="en-US" sz="2200" dirty="0"/>
              <a:t> à default;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200" dirty="0"/>
              <a:t>Uma sub-rede </a:t>
            </a:r>
            <a:r>
              <a:rPr lang="en-US" sz="2200" dirty="0" err="1"/>
              <a:t>tem</a:t>
            </a:r>
            <a:r>
              <a:rPr lang="en-US" sz="2200" dirty="0"/>
              <a:t> </a:t>
            </a:r>
            <a:r>
              <a:rPr lang="en-US" sz="2200" dirty="0" err="1"/>
              <a:t>relação</a:t>
            </a:r>
            <a:r>
              <a:rPr lang="en-US" sz="2200" dirty="0"/>
              <a:t> 1 para 1 com </a:t>
            </a:r>
            <a:r>
              <a:rPr lang="en-US" sz="2200" dirty="0" err="1"/>
              <a:t>uma</a:t>
            </a:r>
            <a:r>
              <a:rPr lang="en-US" sz="2200" dirty="0"/>
              <a:t> AZ (Zona de </a:t>
            </a:r>
            <a:r>
              <a:rPr lang="en-US" sz="2200" dirty="0" err="1"/>
              <a:t>Disponibilidade</a:t>
            </a:r>
            <a:r>
              <a:rPr lang="en-US" sz="2200" dirty="0"/>
              <a:t>);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sz="2200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2200" dirty="0"/>
              <a:t>É um container </a:t>
            </a:r>
            <a:r>
              <a:rPr lang="en-US" sz="2200" dirty="0" err="1"/>
              <a:t>lógico</a:t>
            </a:r>
            <a:r>
              <a:rPr lang="en-US" sz="2200" dirty="0"/>
              <a:t> </a:t>
            </a:r>
            <a:r>
              <a:rPr lang="en-US" sz="2200" dirty="0" err="1"/>
              <a:t>dentro</a:t>
            </a:r>
            <a:r>
              <a:rPr lang="en-US" sz="2200" dirty="0"/>
              <a:t> da </a:t>
            </a:r>
            <a:r>
              <a:rPr lang="en-US" sz="2200" dirty="0" err="1"/>
              <a:t>nossa</a:t>
            </a:r>
            <a:r>
              <a:rPr lang="en-US" sz="2200" dirty="0"/>
              <a:t> rede;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824569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4C9F2145-000C-DA7C-5315-61327B8AA8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4648" y="2562578"/>
            <a:ext cx="10902703" cy="3122141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Tx/>
              <a:buChar char="-"/>
            </a:pP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“Se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uma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sub-rede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estiver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associada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a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uma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tabela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de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rotas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que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tem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uma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rota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para um gateway da Internet,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ela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é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conhecida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como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 </a:t>
            </a:r>
            <a:r>
              <a:rPr lang="en-US" b="0" i="1" u="none" strike="noStrike" dirty="0">
                <a:solidFill>
                  <a:srgbClr val="16191F"/>
                </a:solidFill>
                <a:effectLst/>
                <a:latin typeface="Amazon Ember"/>
              </a:rPr>
              <a:t>sub-rede </a:t>
            </a:r>
            <a:r>
              <a:rPr lang="en-US" b="0" i="1" u="none" strike="noStrike" dirty="0" err="1">
                <a:solidFill>
                  <a:srgbClr val="16191F"/>
                </a:solidFill>
                <a:effectLst/>
                <a:latin typeface="Amazon Ember"/>
              </a:rPr>
              <a:t>pública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. Se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uma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sub-rede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estiver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associada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a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uma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tabela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de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rotas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que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não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tem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uma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rota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para um gateway da Internet,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ela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é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conhecida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 </a:t>
            </a:r>
            <a:r>
              <a:rPr lang="en-US" b="0" i="0" u="none" strike="noStrike" dirty="0" err="1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como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 </a:t>
            </a:r>
            <a:r>
              <a:rPr lang="en-US" b="0" i="1" u="none" strike="noStrike" dirty="0">
                <a:solidFill>
                  <a:srgbClr val="16191F"/>
                </a:solidFill>
                <a:effectLst/>
                <a:latin typeface="Amazon Ember"/>
              </a:rPr>
              <a:t>sub-rede </a:t>
            </a:r>
            <a:r>
              <a:rPr lang="en-US" b="0" i="1" u="none" strike="noStrike" dirty="0" err="1">
                <a:solidFill>
                  <a:srgbClr val="16191F"/>
                </a:solidFill>
                <a:effectLst/>
                <a:latin typeface="Amazon Ember"/>
              </a:rPr>
              <a:t>privada</a:t>
            </a:r>
            <a:r>
              <a:rPr lang="en-US" b="0" i="0" u="none" strike="noStrike" dirty="0">
                <a:solidFill>
                  <a:srgbClr val="16191F"/>
                </a:solidFill>
                <a:effectLst/>
                <a:highlight>
                  <a:srgbClr val="FFFFFF"/>
                </a:highlight>
                <a:latin typeface="Amazon Ember"/>
              </a:rPr>
              <a:t>.”</a:t>
            </a:r>
          </a:p>
          <a:p>
            <a:pPr marL="342900" indent="-342900">
              <a:buFontTx/>
              <a:buChar char="-"/>
            </a:pPr>
            <a:endParaRPr lang="en-US" b="0" i="0" u="none" strike="noStrike" dirty="0">
              <a:solidFill>
                <a:srgbClr val="16191F"/>
              </a:solidFill>
              <a:effectLst/>
              <a:highlight>
                <a:srgbClr val="FFFFFF"/>
              </a:highlight>
              <a:latin typeface="Amazon Ember"/>
            </a:endParaRPr>
          </a:p>
          <a:p>
            <a:pPr marL="342900" indent="-342900">
              <a:buFontTx/>
              <a:buChar char="-"/>
            </a:pP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Interessante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 aqui observer que o 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conceito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 de sub-rede 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pública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 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ou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 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privada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 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está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 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associada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 a 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tabela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 de 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rotas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 e o gateway da Internet.</a:t>
            </a:r>
            <a:endParaRPr lang="en-US" b="0" i="0" u="none" strike="noStrike" dirty="0">
              <a:solidFill>
                <a:srgbClr val="16191F"/>
              </a:solidFill>
              <a:effectLst/>
              <a:highlight>
                <a:srgbClr val="FFFFFF"/>
              </a:highlight>
              <a:latin typeface="Amazon Ember"/>
            </a:endParaRPr>
          </a:p>
          <a:p>
            <a:pPr marL="342900" indent="-342900">
              <a:buFontTx/>
              <a:buChar char="-"/>
            </a:pPr>
            <a:endParaRPr lang="en-US" b="0" i="0" u="none" strike="noStrike" dirty="0">
              <a:solidFill>
                <a:srgbClr val="16191F"/>
              </a:solidFill>
              <a:effectLst/>
              <a:highlight>
                <a:srgbClr val="FFFFFF"/>
              </a:highlight>
              <a:latin typeface="Amazon Ember"/>
            </a:endParaRPr>
          </a:p>
          <a:p>
            <a:pPr marL="342900" indent="-342900">
              <a:buFontTx/>
              <a:buChar char="-"/>
            </a:pPr>
            <a:r>
              <a:rPr lang="en-US" b="1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Referência</a:t>
            </a:r>
            <a:r>
              <a:rPr lang="en-US" b="1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: 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https://docs.aws.amazon.com/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pt_br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/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vpc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/latest/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userguide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/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vpc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-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igw</a:t>
            </a:r>
            <a:r>
              <a:rPr lang="en-US" dirty="0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-internet-</a:t>
            </a:r>
            <a:r>
              <a:rPr lang="en-US" dirty="0" err="1">
                <a:solidFill>
                  <a:srgbClr val="16191F"/>
                </a:solidFill>
                <a:highlight>
                  <a:srgbClr val="FFFFFF"/>
                </a:highlight>
                <a:latin typeface="Amazon Ember"/>
              </a:rPr>
              <a:t>access.html</a:t>
            </a:r>
            <a:endParaRPr lang="en-BR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809C07C-2BDD-9A80-A5E7-4CD81C83C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7898" y="1173281"/>
            <a:ext cx="4856204" cy="649907"/>
          </a:xfrm>
        </p:spPr>
        <p:txBody>
          <a:bodyPr>
            <a:normAutofit/>
          </a:bodyPr>
          <a:lstStyle/>
          <a:p>
            <a:r>
              <a:rPr lang="en-BR" sz="4000" dirty="0"/>
              <a:t>Sub-rede (subnet)</a:t>
            </a:r>
          </a:p>
        </p:txBody>
      </p:sp>
    </p:spTree>
    <p:extLst>
      <p:ext uri="{BB962C8B-B14F-4D97-AF65-F5344CB8AC3E}">
        <p14:creationId xmlns:p14="http://schemas.microsoft.com/office/powerpoint/2010/main" val="39861487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2580</TotalTime>
  <Words>3724</Words>
  <Application>Microsoft Macintosh PowerPoint</Application>
  <PresentationFormat>Widescreen</PresentationFormat>
  <Paragraphs>353</Paragraphs>
  <Slides>63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70" baseType="lpstr">
      <vt:lpstr>-webkit-standard</vt:lpstr>
      <vt:lpstr>Amazon Ember</vt:lpstr>
      <vt:lpstr>Aptos</vt:lpstr>
      <vt:lpstr>Aptos Display</vt:lpstr>
      <vt:lpstr>Arial</vt:lpstr>
      <vt:lpstr>Calibri</vt:lpstr>
      <vt:lpstr>Office Theme</vt:lpstr>
      <vt:lpstr>Semana 3</vt:lpstr>
      <vt:lpstr>Semana 3</vt:lpstr>
      <vt:lpstr>PowerPoint Presentation</vt:lpstr>
      <vt:lpstr>VPC</vt:lpstr>
      <vt:lpstr>Virtual Private Cloud</vt:lpstr>
      <vt:lpstr>Quando crio uma VPC, o que vem por padrão?</vt:lpstr>
      <vt:lpstr>Componentes </vt:lpstr>
      <vt:lpstr>Sub-rede (subnet)</vt:lpstr>
      <vt:lpstr>Sub-rede (subnet)</vt:lpstr>
      <vt:lpstr>Internet Gateways</vt:lpstr>
      <vt:lpstr>Route Tables (Tabela de rotas)</vt:lpstr>
      <vt:lpstr>Route Tables (Tabela de rotas)</vt:lpstr>
      <vt:lpstr>Route Tables (Tabela de rotas)</vt:lpstr>
      <vt:lpstr>VPC Endpoints</vt:lpstr>
      <vt:lpstr>VPC Endpoints</vt:lpstr>
      <vt:lpstr>VPC Endpoints</vt:lpstr>
      <vt:lpstr>VPC Endpoints</vt:lpstr>
      <vt:lpstr>NAT Gateway</vt:lpstr>
      <vt:lpstr>NAT Gateway</vt:lpstr>
      <vt:lpstr>NAT Gateway</vt:lpstr>
      <vt:lpstr>NAT Gateway</vt:lpstr>
      <vt:lpstr>Security Group</vt:lpstr>
      <vt:lpstr>Security Group</vt:lpstr>
      <vt:lpstr>Security Group</vt:lpstr>
      <vt:lpstr>Security Group</vt:lpstr>
      <vt:lpstr>NACL (access control list) – Lista de controle de acesso</vt:lpstr>
      <vt:lpstr>Network ACL (access control list) – Lista de controle de acesso</vt:lpstr>
      <vt:lpstr>Network ACL (access control list) – Lista de controle de acesso</vt:lpstr>
      <vt:lpstr>Contextos Híbridos (on premise + nuvem)</vt:lpstr>
      <vt:lpstr> Direct Connect</vt:lpstr>
      <vt:lpstr>Transit Gateway</vt:lpstr>
      <vt:lpstr>Web Application Firewall</vt:lpstr>
      <vt:lpstr>Amazon Macie</vt:lpstr>
      <vt:lpstr>Amazon Cognito</vt:lpstr>
      <vt:lpstr>Amazon Cognito</vt:lpstr>
      <vt:lpstr>AWS Shield</vt:lpstr>
      <vt:lpstr>PowerPoint Presentation</vt:lpstr>
      <vt:lpstr>PowerPoint Presentation</vt:lpstr>
      <vt:lpstr>Shield</vt:lpstr>
      <vt:lpstr>Secrets Manager</vt:lpstr>
      <vt:lpstr>Secrets Manager</vt:lpstr>
      <vt:lpstr>Secrets Manager</vt:lpstr>
      <vt:lpstr>GuardDuty</vt:lpstr>
      <vt:lpstr>GuardDuty</vt:lpstr>
      <vt:lpstr>Questões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Marcelo Amorim</dc:creator>
  <cp:lastModifiedBy>Marcelo Amorim</cp:lastModifiedBy>
  <cp:revision>2</cp:revision>
  <dcterms:created xsi:type="dcterms:W3CDTF">2024-08-04T22:38:53Z</dcterms:created>
  <dcterms:modified xsi:type="dcterms:W3CDTF">2024-11-03T00:02:42Z</dcterms:modified>
</cp:coreProperties>
</file>

<file path=docProps/thumbnail.jpeg>
</file>